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1" r:id="rId2"/>
    <p:sldId id="273" r:id="rId3"/>
    <p:sldId id="275" r:id="rId4"/>
    <p:sldId id="284" r:id="rId5"/>
    <p:sldId id="285" r:id="rId6"/>
    <p:sldId id="257" r:id="rId7"/>
    <p:sldId id="259" r:id="rId8"/>
    <p:sldId id="279" r:id="rId9"/>
    <p:sldId id="278" r:id="rId10"/>
    <p:sldId id="280" r:id="rId11"/>
    <p:sldId id="277" r:id="rId12"/>
    <p:sldId id="281" r:id="rId13"/>
    <p:sldId id="258" r:id="rId14"/>
    <p:sldId id="260" r:id="rId15"/>
    <p:sldId id="282" r:id="rId16"/>
    <p:sldId id="263" r:id="rId17"/>
    <p:sldId id="264" r:id="rId18"/>
    <p:sldId id="262" r:id="rId19"/>
    <p:sldId id="261" r:id="rId20"/>
    <p:sldId id="268" r:id="rId21"/>
    <p:sldId id="265" r:id="rId22"/>
    <p:sldId id="266" r:id="rId23"/>
    <p:sldId id="283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764"/>
    <a:srgbClr val="6F2FA1"/>
    <a:srgbClr val="1D3864"/>
    <a:srgbClr val="26A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66"/>
    <p:restoredTop sz="85238"/>
  </p:normalViewPr>
  <p:slideViewPr>
    <p:cSldViewPr snapToGrid="0" snapToObjects="1">
      <p:cViewPr varScale="1">
        <p:scale>
          <a:sx n="108" d="100"/>
          <a:sy n="108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E2B5EE-2530-4709-BEA6-AF6FFCBDDD7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526D96-BD34-444B-81DD-D87A9AFCE511}">
      <dgm:prSet/>
      <dgm:spPr/>
      <dgm:t>
        <a:bodyPr/>
        <a:lstStyle/>
        <a:p>
          <a:r>
            <a:rPr lang="en-US"/>
            <a:t>26, 28, 38, 60 GHz</a:t>
          </a:r>
          <a:r>
            <a:rPr lang="ko-KR"/>
            <a:t>등에서 작동하는 밀리미터파 주파수를 이용하는 통신</a:t>
          </a:r>
          <a:r>
            <a:rPr lang="en-US"/>
            <a:t>.</a:t>
          </a:r>
        </a:p>
      </dgm:t>
    </dgm:pt>
    <dgm:pt modelId="{13CFB227-B4DC-47B7-8745-E79A6AC1CB58}" type="parTrans" cxnId="{F4536D4D-0966-42E0-9FC2-FAA7FA485C7B}">
      <dgm:prSet/>
      <dgm:spPr/>
      <dgm:t>
        <a:bodyPr/>
        <a:lstStyle/>
        <a:p>
          <a:endParaRPr lang="en-US"/>
        </a:p>
      </dgm:t>
    </dgm:pt>
    <dgm:pt modelId="{EC2EBB4D-610A-411A-8751-3E900C9A6E63}" type="sibTrans" cxnId="{F4536D4D-0966-42E0-9FC2-FAA7FA485C7B}">
      <dgm:prSet/>
      <dgm:spPr/>
      <dgm:t>
        <a:bodyPr/>
        <a:lstStyle/>
        <a:p>
          <a:endParaRPr lang="en-US"/>
        </a:p>
      </dgm:t>
    </dgm:pt>
    <dgm:pt modelId="{3AABC855-4481-4CA4-8AEF-79372A6C5932}">
      <dgm:prSet/>
      <dgm:spPr/>
      <dgm:t>
        <a:bodyPr/>
        <a:lstStyle/>
        <a:p>
          <a:r>
            <a:rPr lang="ko-KR"/>
            <a:t>소형 셀</a:t>
          </a:r>
          <a:r>
            <a:rPr lang="en-US"/>
            <a:t>:</a:t>
          </a:r>
          <a:r>
            <a:rPr lang="ko-KR"/>
            <a:t> </a:t>
          </a:r>
          <a:r>
            <a:rPr lang="en-US"/>
            <a:t>5G </a:t>
          </a:r>
          <a:r>
            <a:rPr lang="ko-KR"/>
            <a:t>네트워크에 대한 연결이 끊어지지 않도록 근거리로 셀을 구성한 소규모 네트워크를 구축</a:t>
          </a:r>
        </a:p>
      </dgm:t>
    </dgm:pt>
    <dgm:pt modelId="{EAD42852-8894-4176-A20E-9514A230A9C8}" type="parTrans" cxnId="{277FFB23-5273-48FD-9BD8-7C525750B941}">
      <dgm:prSet/>
      <dgm:spPr/>
      <dgm:t>
        <a:bodyPr/>
        <a:lstStyle/>
        <a:p>
          <a:endParaRPr lang="en-US"/>
        </a:p>
      </dgm:t>
    </dgm:pt>
    <dgm:pt modelId="{626A2B05-F12F-4701-AB40-9B29DDE6582B}" type="sibTrans" cxnId="{277FFB23-5273-48FD-9BD8-7C525750B941}">
      <dgm:prSet/>
      <dgm:spPr/>
      <dgm:t>
        <a:bodyPr/>
        <a:lstStyle/>
        <a:p>
          <a:endParaRPr lang="en-US"/>
        </a:p>
      </dgm:t>
    </dgm:pt>
    <dgm:pt modelId="{D6B50804-8B6C-4345-850B-858C3ADAC23C}">
      <dgm:prSet/>
      <dgm:spPr/>
      <dgm:t>
        <a:bodyPr/>
        <a:lstStyle/>
        <a:p>
          <a:r>
            <a:rPr lang="ko-KR"/>
            <a:t>빔포밍 방식</a:t>
          </a:r>
          <a:r>
            <a:rPr lang="en-US"/>
            <a:t>:</a:t>
          </a:r>
          <a:r>
            <a:rPr lang="ko-KR"/>
            <a:t> 대용량 </a:t>
          </a:r>
          <a:r>
            <a:rPr lang="en-US"/>
            <a:t>MIMO </a:t>
          </a:r>
          <a:r>
            <a:rPr lang="ko-KR"/>
            <a:t>안테나를 사용하여 대역폭을 향상시켜 빔이 단말기들 에게 개별적으로 안테나의 비추는 방식 </a:t>
          </a:r>
        </a:p>
      </dgm:t>
    </dgm:pt>
    <dgm:pt modelId="{BF9DA64F-2740-45D1-B018-8742CC2B253B}" type="parTrans" cxnId="{5A316667-1FA8-402A-892E-08F520C4CE7B}">
      <dgm:prSet/>
      <dgm:spPr/>
      <dgm:t>
        <a:bodyPr/>
        <a:lstStyle/>
        <a:p>
          <a:endParaRPr lang="en-US"/>
        </a:p>
      </dgm:t>
    </dgm:pt>
    <dgm:pt modelId="{B4DA7C0B-D7C2-4813-B51C-B2917B3CBA53}" type="sibTrans" cxnId="{5A316667-1FA8-402A-892E-08F520C4CE7B}">
      <dgm:prSet/>
      <dgm:spPr/>
      <dgm:t>
        <a:bodyPr/>
        <a:lstStyle/>
        <a:p>
          <a:endParaRPr lang="en-US"/>
        </a:p>
      </dgm:t>
    </dgm:pt>
    <dgm:pt modelId="{59AD3577-E6EC-FD4F-BCEA-A236FA5EE07E}" type="pres">
      <dgm:prSet presAssocID="{D0E2B5EE-2530-4709-BEA6-AF6FFCBDDD7F}" presName="vert0" presStyleCnt="0">
        <dgm:presLayoutVars>
          <dgm:dir/>
          <dgm:animOne val="branch"/>
          <dgm:animLvl val="lvl"/>
        </dgm:presLayoutVars>
      </dgm:prSet>
      <dgm:spPr/>
    </dgm:pt>
    <dgm:pt modelId="{25E913F0-9DAE-5846-9434-6AA8CB0B6B27}" type="pres">
      <dgm:prSet presAssocID="{5A526D96-BD34-444B-81DD-D87A9AFCE511}" presName="thickLine" presStyleLbl="alignNode1" presStyleIdx="0" presStyleCnt="3"/>
      <dgm:spPr/>
    </dgm:pt>
    <dgm:pt modelId="{CC3D1B92-7C39-E947-B4BA-D2183A643093}" type="pres">
      <dgm:prSet presAssocID="{5A526D96-BD34-444B-81DD-D87A9AFCE511}" presName="horz1" presStyleCnt="0"/>
      <dgm:spPr/>
    </dgm:pt>
    <dgm:pt modelId="{BE050A77-313F-E24D-B0E5-B58F6175B3E2}" type="pres">
      <dgm:prSet presAssocID="{5A526D96-BD34-444B-81DD-D87A9AFCE511}" presName="tx1" presStyleLbl="revTx" presStyleIdx="0" presStyleCnt="3"/>
      <dgm:spPr/>
    </dgm:pt>
    <dgm:pt modelId="{2DBE3906-AF7C-E044-97E6-9CA3C75C4622}" type="pres">
      <dgm:prSet presAssocID="{5A526D96-BD34-444B-81DD-D87A9AFCE511}" presName="vert1" presStyleCnt="0"/>
      <dgm:spPr/>
    </dgm:pt>
    <dgm:pt modelId="{E5E6307C-5800-6943-8DCB-48A462C1A3B0}" type="pres">
      <dgm:prSet presAssocID="{3AABC855-4481-4CA4-8AEF-79372A6C5932}" presName="thickLine" presStyleLbl="alignNode1" presStyleIdx="1" presStyleCnt="3"/>
      <dgm:spPr/>
    </dgm:pt>
    <dgm:pt modelId="{F60C04C2-3211-9341-A047-221143C36206}" type="pres">
      <dgm:prSet presAssocID="{3AABC855-4481-4CA4-8AEF-79372A6C5932}" presName="horz1" presStyleCnt="0"/>
      <dgm:spPr/>
    </dgm:pt>
    <dgm:pt modelId="{BB9BCC55-9E91-F84B-9501-363B37068D86}" type="pres">
      <dgm:prSet presAssocID="{3AABC855-4481-4CA4-8AEF-79372A6C5932}" presName="tx1" presStyleLbl="revTx" presStyleIdx="1" presStyleCnt="3"/>
      <dgm:spPr/>
    </dgm:pt>
    <dgm:pt modelId="{D9288854-1F2F-C940-BFDC-A05F57D03186}" type="pres">
      <dgm:prSet presAssocID="{3AABC855-4481-4CA4-8AEF-79372A6C5932}" presName="vert1" presStyleCnt="0"/>
      <dgm:spPr/>
    </dgm:pt>
    <dgm:pt modelId="{34BFDA99-688F-0C4E-A3E1-3EC4BB65ED89}" type="pres">
      <dgm:prSet presAssocID="{D6B50804-8B6C-4345-850B-858C3ADAC23C}" presName="thickLine" presStyleLbl="alignNode1" presStyleIdx="2" presStyleCnt="3"/>
      <dgm:spPr/>
    </dgm:pt>
    <dgm:pt modelId="{4858F0AC-E3EA-6045-96F3-7CBC1F438604}" type="pres">
      <dgm:prSet presAssocID="{D6B50804-8B6C-4345-850B-858C3ADAC23C}" presName="horz1" presStyleCnt="0"/>
      <dgm:spPr/>
    </dgm:pt>
    <dgm:pt modelId="{A40086EF-2991-AA47-B1DA-FBE937A9D544}" type="pres">
      <dgm:prSet presAssocID="{D6B50804-8B6C-4345-850B-858C3ADAC23C}" presName="tx1" presStyleLbl="revTx" presStyleIdx="2" presStyleCnt="3"/>
      <dgm:spPr/>
    </dgm:pt>
    <dgm:pt modelId="{F23C1F14-B8F8-5345-8CFB-87165D5DED56}" type="pres">
      <dgm:prSet presAssocID="{D6B50804-8B6C-4345-850B-858C3ADAC23C}" presName="vert1" presStyleCnt="0"/>
      <dgm:spPr/>
    </dgm:pt>
  </dgm:ptLst>
  <dgm:cxnLst>
    <dgm:cxn modelId="{277FFB23-5273-48FD-9BD8-7C525750B941}" srcId="{D0E2B5EE-2530-4709-BEA6-AF6FFCBDDD7F}" destId="{3AABC855-4481-4CA4-8AEF-79372A6C5932}" srcOrd="1" destOrd="0" parTransId="{EAD42852-8894-4176-A20E-9514A230A9C8}" sibTransId="{626A2B05-F12F-4701-AB40-9B29DDE6582B}"/>
    <dgm:cxn modelId="{F4536D4D-0966-42E0-9FC2-FAA7FA485C7B}" srcId="{D0E2B5EE-2530-4709-BEA6-AF6FFCBDDD7F}" destId="{5A526D96-BD34-444B-81DD-D87A9AFCE511}" srcOrd="0" destOrd="0" parTransId="{13CFB227-B4DC-47B7-8745-E79A6AC1CB58}" sibTransId="{EC2EBB4D-610A-411A-8751-3E900C9A6E63}"/>
    <dgm:cxn modelId="{5A316667-1FA8-402A-892E-08F520C4CE7B}" srcId="{D0E2B5EE-2530-4709-BEA6-AF6FFCBDDD7F}" destId="{D6B50804-8B6C-4345-850B-858C3ADAC23C}" srcOrd="2" destOrd="0" parTransId="{BF9DA64F-2740-45D1-B018-8742CC2B253B}" sibTransId="{B4DA7C0B-D7C2-4813-B51C-B2917B3CBA53}"/>
    <dgm:cxn modelId="{E5D46F94-64F3-8E4E-BCC4-2E4A922AD897}" type="presOf" srcId="{D0E2B5EE-2530-4709-BEA6-AF6FFCBDDD7F}" destId="{59AD3577-E6EC-FD4F-BCEA-A236FA5EE07E}" srcOrd="0" destOrd="0" presId="urn:microsoft.com/office/officeart/2008/layout/LinedList"/>
    <dgm:cxn modelId="{DB59EBB8-459D-DF4B-8D1F-7EA32AC852C1}" type="presOf" srcId="{D6B50804-8B6C-4345-850B-858C3ADAC23C}" destId="{A40086EF-2991-AA47-B1DA-FBE937A9D544}" srcOrd="0" destOrd="0" presId="urn:microsoft.com/office/officeart/2008/layout/LinedList"/>
    <dgm:cxn modelId="{E5F300C0-F3B8-404F-9134-5A0D22AD11F1}" type="presOf" srcId="{5A526D96-BD34-444B-81DD-D87A9AFCE511}" destId="{BE050A77-313F-E24D-B0E5-B58F6175B3E2}" srcOrd="0" destOrd="0" presId="urn:microsoft.com/office/officeart/2008/layout/LinedList"/>
    <dgm:cxn modelId="{810AFFE9-03AA-6A43-B520-97ACFAA45512}" type="presOf" srcId="{3AABC855-4481-4CA4-8AEF-79372A6C5932}" destId="{BB9BCC55-9E91-F84B-9501-363B37068D86}" srcOrd="0" destOrd="0" presId="urn:microsoft.com/office/officeart/2008/layout/LinedList"/>
    <dgm:cxn modelId="{9BD40211-AF26-204E-AF41-6C385AE8DB6D}" type="presParOf" srcId="{59AD3577-E6EC-FD4F-BCEA-A236FA5EE07E}" destId="{25E913F0-9DAE-5846-9434-6AA8CB0B6B27}" srcOrd="0" destOrd="0" presId="urn:microsoft.com/office/officeart/2008/layout/LinedList"/>
    <dgm:cxn modelId="{4A1C8FE1-2A72-9548-9B01-7A588B71E875}" type="presParOf" srcId="{59AD3577-E6EC-FD4F-BCEA-A236FA5EE07E}" destId="{CC3D1B92-7C39-E947-B4BA-D2183A643093}" srcOrd="1" destOrd="0" presId="urn:microsoft.com/office/officeart/2008/layout/LinedList"/>
    <dgm:cxn modelId="{C4438C20-161B-A04A-89AA-5F32F4E4BC45}" type="presParOf" srcId="{CC3D1B92-7C39-E947-B4BA-D2183A643093}" destId="{BE050A77-313F-E24D-B0E5-B58F6175B3E2}" srcOrd="0" destOrd="0" presId="urn:microsoft.com/office/officeart/2008/layout/LinedList"/>
    <dgm:cxn modelId="{00E22035-45B7-7D4D-B5AA-3A63852D4AA5}" type="presParOf" srcId="{CC3D1B92-7C39-E947-B4BA-D2183A643093}" destId="{2DBE3906-AF7C-E044-97E6-9CA3C75C4622}" srcOrd="1" destOrd="0" presId="urn:microsoft.com/office/officeart/2008/layout/LinedList"/>
    <dgm:cxn modelId="{E0708335-00F5-654A-9CEC-F66F8FBE14EB}" type="presParOf" srcId="{59AD3577-E6EC-FD4F-BCEA-A236FA5EE07E}" destId="{E5E6307C-5800-6943-8DCB-48A462C1A3B0}" srcOrd="2" destOrd="0" presId="urn:microsoft.com/office/officeart/2008/layout/LinedList"/>
    <dgm:cxn modelId="{445F2531-742D-704C-B187-D52E9458196D}" type="presParOf" srcId="{59AD3577-E6EC-FD4F-BCEA-A236FA5EE07E}" destId="{F60C04C2-3211-9341-A047-221143C36206}" srcOrd="3" destOrd="0" presId="urn:microsoft.com/office/officeart/2008/layout/LinedList"/>
    <dgm:cxn modelId="{DE4FE85D-2837-FF4E-A365-994364338E28}" type="presParOf" srcId="{F60C04C2-3211-9341-A047-221143C36206}" destId="{BB9BCC55-9E91-F84B-9501-363B37068D86}" srcOrd="0" destOrd="0" presId="urn:microsoft.com/office/officeart/2008/layout/LinedList"/>
    <dgm:cxn modelId="{961F50F4-5CA7-5046-9095-5CAE1ABFB8AD}" type="presParOf" srcId="{F60C04C2-3211-9341-A047-221143C36206}" destId="{D9288854-1F2F-C940-BFDC-A05F57D03186}" srcOrd="1" destOrd="0" presId="urn:microsoft.com/office/officeart/2008/layout/LinedList"/>
    <dgm:cxn modelId="{51A7A72C-4298-2C4A-BB38-6C4092F52D0B}" type="presParOf" srcId="{59AD3577-E6EC-FD4F-BCEA-A236FA5EE07E}" destId="{34BFDA99-688F-0C4E-A3E1-3EC4BB65ED89}" srcOrd="4" destOrd="0" presId="urn:microsoft.com/office/officeart/2008/layout/LinedList"/>
    <dgm:cxn modelId="{92C57DFD-9612-0C4B-A511-FDD028D1A9F9}" type="presParOf" srcId="{59AD3577-E6EC-FD4F-BCEA-A236FA5EE07E}" destId="{4858F0AC-E3EA-6045-96F3-7CBC1F438604}" srcOrd="5" destOrd="0" presId="urn:microsoft.com/office/officeart/2008/layout/LinedList"/>
    <dgm:cxn modelId="{681EB1B6-DDCD-584F-87DA-6C0DAC50B7FE}" type="presParOf" srcId="{4858F0AC-E3EA-6045-96F3-7CBC1F438604}" destId="{A40086EF-2991-AA47-B1DA-FBE937A9D544}" srcOrd="0" destOrd="0" presId="urn:microsoft.com/office/officeart/2008/layout/LinedList"/>
    <dgm:cxn modelId="{1E3A7690-04F6-3340-BC6D-FC589257A73F}" type="presParOf" srcId="{4858F0AC-E3EA-6045-96F3-7CBC1F438604}" destId="{F23C1F14-B8F8-5345-8CFB-87165D5DED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913F0-9DAE-5846-9434-6AA8CB0B6B27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50A77-313F-E24D-B0E5-B58F6175B3E2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26, 28, 38, 60 GHz</a:t>
          </a:r>
          <a:r>
            <a:rPr lang="ko-KR" sz="2900" kern="1200"/>
            <a:t>등에서 작동하는 밀리미터파 주파수를 이용하는 통신</a:t>
          </a:r>
          <a:r>
            <a:rPr lang="en-US" sz="2900" kern="1200"/>
            <a:t>.</a:t>
          </a:r>
        </a:p>
      </dsp:txBody>
      <dsp:txXfrm>
        <a:off x="0" y="2124"/>
        <a:ext cx="10515600" cy="1449029"/>
      </dsp:txXfrm>
    </dsp:sp>
    <dsp:sp modelId="{E5E6307C-5800-6943-8DCB-48A462C1A3B0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BCC55-9E91-F84B-9501-363B37068D86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소형 셀</a:t>
          </a:r>
          <a:r>
            <a:rPr lang="en-US" sz="2900" kern="1200"/>
            <a:t>:</a:t>
          </a:r>
          <a:r>
            <a:rPr lang="ko-KR" sz="2900" kern="1200"/>
            <a:t> </a:t>
          </a:r>
          <a:r>
            <a:rPr lang="en-US" sz="2900" kern="1200"/>
            <a:t>5G </a:t>
          </a:r>
          <a:r>
            <a:rPr lang="ko-KR" sz="2900" kern="1200"/>
            <a:t>네트워크에 대한 연결이 끊어지지 않도록 근거리로 셀을 구성한 소규모 네트워크를 구축</a:t>
          </a:r>
        </a:p>
      </dsp:txBody>
      <dsp:txXfrm>
        <a:off x="0" y="1451154"/>
        <a:ext cx="10515600" cy="1449029"/>
      </dsp:txXfrm>
    </dsp:sp>
    <dsp:sp modelId="{34BFDA99-688F-0C4E-A3E1-3EC4BB65ED89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086EF-2991-AA47-B1DA-FBE937A9D544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빔포밍 방식</a:t>
          </a:r>
          <a:r>
            <a:rPr lang="en-US" sz="2900" kern="1200"/>
            <a:t>:</a:t>
          </a:r>
          <a:r>
            <a:rPr lang="ko-KR" sz="2900" kern="1200"/>
            <a:t> 대용량 </a:t>
          </a:r>
          <a:r>
            <a:rPr lang="en-US" sz="2900" kern="1200"/>
            <a:t>MIMO </a:t>
          </a:r>
          <a:r>
            <a:rPr lang="ko-KR" sz="2900" kern="1200"/>
            <a:t>안테나를 사용하여 대역폭을 향상시켜 빔이 단말기들 에게 개별적으로 안테나의 비추는 방식 </a:t>
          </a:r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72A12-CAC8-BE47-98BE-A1346F22E473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0338B-2BA8-FA4A-85CE-65B1436FEE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156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0338B-2BA8-FA4A-85CE-65B1436FEE11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797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51658-78DE-8442-A533-538AAF6D5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0F44A1-6AEF-4F40-B5F5-6983D3337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A05409-1B02-CF48-9CE5-A79636A5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338E5-9E0B-3D4A-A85D-DFB8F431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4B397-6DEB-CA47-B405-B6198BC5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057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1A8A-8999-1A43-A3CB-36B2A198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8F0F81-6B65-DD47-ACC9-7A636FB31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B5E64-8874-DE45-822C-514D3415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B3921E-A390-F549-9B03-2D242B83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FF846-7D70-9B42-914C-799085EED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20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DE890F-D858-2449-9580-BC4845459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D04BE6-06AE-3043-BFB7-E3BAD619A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FFC2C5-1B5C-4344-B258-C76F13EF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F8881-72FB-D245-9A70-152D0243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06496-6BFE-5F4C-B287-6ADBC58A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354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7B900-6914-7446-BA3F-57735655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A0E66-F9C7-7B4B-9D4B-87223C34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B702BD-B06E-5940-AF3C-41777E53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34A526-21F5-C04C-A469-9A42A3C9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9D681-DD77-9D47-A3D4-89A3E6C42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634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35C64-1FF7-7D45-848C-4BBA0A89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308E78-FC49-6D4B-B83D-5179B551B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6C63A-E8B0-9B4A-BF1A-D881EAC6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381D4-1295-2049-9060-35CDC10E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DE340-8459-474A-9E22-C4B4EA0E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003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94FC6-156B-2C44-8553-59592CDB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41512-F8BC-484B-B666-02B684779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89F6C4-E9A1-1447-9B8B-BB6D6BDA2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D03C7E-60A5-1443-BC5B-82028776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1BCDB6-2CF3-5D49-A596-A85F9D1C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7F2D3F-A29A-6341-B9B6-822158E4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156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5A473-9C47-EF40-ABF1-6A71F123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3A8C53-F2AF-BC4A-A7DA-2218249DD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E7609B-8A5F-6A45-9D4E-1A2CCBBF1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9BED20-31ED-5348-8253-F67C56B5B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E0621D-6734-1047-AF9A-523DB23CF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3BD33D-5152-BA4B-9478-92049BD2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5DB936-00D8-7243-892D-C35DFD821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2D8C66-7737-F741-9F6B-B275BF1B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40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601D-8E92-FB47-A3AB-473EF036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46D0A6-2E07-444D-A701-54B03F0A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F79D3C-61BD-CC40-971B-9D77A280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23F3EF-C471-7A4B-9C4B-012E7788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208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5964B4-27F8-F941-8591-6555EF54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785F46-6CB7-7A49-9DF2-D38FD103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3C14B-E7BA-0C49-8775-C8E1CC755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716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2BA6B-8E74-E24D-A4A4-8A720A84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D5C7F-1641-554F-B4DD-ACBF3A3E1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6D7E21-2358-974C-9E87-3684183E4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D72E39-C7B6-DF40-8B80-73259AD5B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4310AF-E4FD-0F4D-8972-A40FD8327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0FB701-6E24-964E-8D5C-CC03D070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921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D3552-E34E-6542-9587-91C922FC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2C572-CCB5-1B46-AEBA-02D30A877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1D4071-D05D-E145-BB11-CDDC9CEE4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571585-8886-CA4E-B5DC-2C3B9B96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62B5C-C433-1743-95EB-213F1FB8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78951-141E-6F46-85EC-22FDBCD7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231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106179-A79B-0847-A2EE-D71BA294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D3008C-2CFC-8F4B-8BA6-7983FA30D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A6351-1D31-ED49-99E4-C966E6BEAC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E195C-3988-2C4A-96B9-09F178CC3CBD}" type="datetimeFigureOut">
              <a:rPr kumimoji="1" lang="ko-Kore-KR" altLang="en-US" smtClean="0"/>
              <a:t>2020. 12. 12.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2ABC72-25E8-AF4D-9A56-80C3E56A8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90BFA-5F91-E44E-8B6C-5CBCB6536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DC7E1-5069-F347-B7C9-488CBE08DEE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35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0.jpeg"/><Relationship Id="rId7" Type="http://schemas.openxmlformats.org/officeDocument/2006/relationships/image" Target="../media/image2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9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5.png"/><Relationship Id="rId7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37.tiff"/><Relationship Id="rId10" Type="http://schemas.openxmlformats.org/officeDocument/2006/relationships/image" Target="../media/image26.jpeg"/><Relationship Id="rId4" Type="http://schemas.openxmlformats.org/officeDocument/2006/relationships/image" Target="../media/image36.pn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changminiot5698.iptime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A3250AF-0C65-C94B-97AD-A4B0DBE04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38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2F69BF-3E19-B046-A518-138792E48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084" b="7689"/>
          <a:stretch/>
        </p:blipFill>
        <p:spPr>
          <a:xfrm>
            <a:off x="1769422" y="349142"/>
            <a:ext cx="10422577" cy="58627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AA7AF7E-3243-5F47-B6BE-8BD861AE1152}"/>
              </a:ext>
            </a:extLst>
          </p:cNvPr>
          <p:cNvSpPr txBox="1">
            <a:spLocks/>
          </p:cNvSpPr>
          <p:nvPr/>
        </p:nvSpPr>
        <p:spPr>
          <a:xfrm>
            <a:off x="0" y="4952718"/>
            <a:ext cx="3852041" cy="683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kumimoji="1" lang="en-US" altLang="ko-KR" sz="4000" dirty="0">
                <a:solidFill>
                  <a:schemeClr val="bg1"/>
                </a:solidFill>
              </a:rPr>
              <a:t>Massive IoT</a:t>
            </a:r>
            <a:endParaRPr kumimoji="1"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C6129F6-9CE5-5C4B-B50B-AE02FDD8C8B6}"/>
              </a:ext>
            </a:extLst>
          </p:cNvPr>
          <p:cNvSpPr txBox="1">
            <a:spLocks/>
          </p:cNvSpPr>
          <p:nvPr/>
        </p:nvSpPr>
        <p:spPr>
          <a:xfrm>
            <a:off x="-239111" y="5812690"/>
            <a:ext cx="4330262" cy="683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ko-Kore-KR" sz="2000" dirty="0">
                <a:solidFill>
                  <a:schemeClr val="bg1"/>
                </a:solidFill>
              </a:rPr>
              <a:t>2</a:t>
            </a:r>
            <a:r>
              <a:rPr kumimoji="1" lang="en-US" altLang="ko-KR" sz="2000" dirty="0">
                <a:solidFill>
                  <a:schemeClr val="bg1"/>
                </a:solidFill>
              </a:rPr>
              <a:t>01935244 </a:t>
            </a:r>
            <a:r>
              <a:rPr kumimoji="1" lang="ko-KR" altLang="en-US" sz="2000" dirty="0">
                <a:solidFill>
                  <a:schemeClr val="bg1"/>
                </a:solidFill>
              </a:rPr>
              <a:t>김창민</a:t>
            </a:r>
            <a:endParaRPr kumimoji="1" lang="en-US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3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16BCB-0435-1F47-84E6-5BB9EF22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kumimoji="1" lang="ko-KR" altLang="en-US" sz="3600" dirty="0"/>
              <a:t>스마트시티을 위한 </a:t>
            </a:r>
            <a:br>
              <a:rPr kumimoji="1" lang="en-US" altLang="ko-KR" sz="3600" dirty="0"/>
            </a:br>
            <a:r>
              <a:rPr kumimoji="1" lang="en-US" altLang="ko-KR" sz="3600" dirty="0"/>
              <a:t>Massive IoT</a:t>
            </a:r>
            <a:r>
              <a:rPr kumimoji="1" lang="ko-KR" altLang="en-US" sz="3600" dirty="0"/>
              <a:t> 필요한 이유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BCB243-BA99-4343-8FC3-EDDB3430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6" b="9930"/>
          <a:stretch/>
        </p:blipFill>
        <p:spPr>
          <a:xfrm>
            <a:off x="20" y="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CDCC8-5602-334C-9836-629304992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kumimoji="1" lang="en-US" altLang="ko-Kore-KR" sz="1800" dirty="0"/>
              <a:t>5G </a:t>
            </a:r>
            <a:r>
              <a:rPr kumimoji="1" lang="ko-KR" altLang="en-US" sz="1800" dirty="0"/>
              <a:t>이전의 통신 기술로는 도심 곳곳에 설치된 </a:t>
            </a:r>
            <a:r>
              <a:rPr kumimoji="1" lang="en-US" altLang="ko-KR" sz="1800" dirty="0"/>
              <a:t>IoT</a:t>
            </a:r>
            <a:r>
              <a:rPr kumimoji="1" lang="ko-KR" altLang="en-US" sz="1800" dirty="0"/>
              <a:t> 센서만으로 도시 내 </a:t>
            </a:r>
            <a:r>
              <a:rPr kumimoji="1" lang="en-US" altLang="ko-KR" sz="1800" dirty="0"/>
              <a:t>Massive IoT </a:t>
            </a:r>
            <a:r>
              <a:rPr kumimoji="1" lang="ko-KR" altLang="en-US" sz="1800" dirty="0"/>
              <a:t>환경을 구축하는 데 한계</a:t>
            </a:r>
            <a:endParaRPr kumimoji="1" lang="en-US" altLang="ko-KR" sz="1800" dirty="0"/>
          </a:p>
          <a:p>
            <a:r>
              <a:rPr kumimoji="1" lang="en-US" altLang="ko-KR" sz="1800" dirty="0"/>
              <a:t>5G </a:t>
            </a:r>
            <a:r>
              <a:rPr kumimoji="1" lang="ko-KR" altLang="en-US" sz="1800" dirty="0"/>
              <a:t>도시 내 센서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시설 간 방대한</a:t>
            </a:r>
            <a:r>
              <a:rPr kumimoji="1" lang="en-US" altLang="ko-KR" sz="1800" dirty="0"/>
              <a:t>(Massive) </a:t>
            </a:r>
            <a:r>
              <a:rPr kumimoji="1" lang="ko-KR" altLang="en-US" sz="1800" dirty="0"/>
              <a:t>센서로 수집된 도시 데이터를 </a:t>
            </a:r>
            <a:r>
              <a:rPr kumimoji="1" lang="en-US" altLang="ko-KR" sz="1800" dirty="0"/>
              <a:t>AI</a:t>
            </a:r>
            <a:r>
              <a:rPr kumimoji="1" lang="ko-KR" altLang="en-US" sz="1800" dirty="0"/>
              <a:t> 기술을 활용하여 도시 문제를 효율적으로 해결 한다</a:t>
            </a:r>
            <a:r>
              <a:rPr kumimoji="1" lang="en-US" altLang="ko-KR" sz="1800" dirty="0"/>
              <a:t>.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03233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55D7-4A08-EE43-87F7-1D4232584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5G</a:t>
            </a:r>
            <a:r>
              <a:rPr kumimoji="1" lang="ko-KR" altLang="en-US"/>
              <a:t> 기술</a:t>
            </a:r>
            <a:endParaRPr kumimoji="1" lang="ko-Kore-KR" altLang="en-US" dirty="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CEE53265-1C32-4FCF-A93D-B38227EC1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554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E48B6C-9431-4145-BECD-B0651A95A4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606"/>
          <a:stretch/>
        </p:blipFill>
        <p:spPr>
          <a:xfrm>
            <a:off x="3433591" y="230187"/>
            <a:ext cx="7356328" cy="14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5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58AD28-506B-EF41-AF54-E37B55627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8" b="141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19AE8E-1649-9742-BDC9-8E553BA4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ko-Kore-K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IoT</a:t>
            </a:r>
            <a:r>
              <a:rPr kumimoji="1" lang="en-US" altLang="ko-K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ko-KR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이해를 위한 실제 스마트 홈 구현하기 </a:t>
            </a:r>
            <a:endParaRPr kumimoji="1" lang="en-US" alt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72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10C45-E5C6-7C49-B1D2-D6639899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86" y="163452"/>
            <a:ext cx="5121866" cy="739461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Smart Home </a:t>
            </a:r>
            <a:r>
              <a:rPr kumimoji="1" lang="ko-KR" altLang="en-US" dirty="0"/>
              <a:t>구성요소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2F879-FCE7-B647-A1B0-956DC4AD6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80" b="19491"/>
          <a:stretch/>
        </p:blipFill>
        <p:spPr>
          <a:xfrm>
            <a:off x="712061" y="1621331"/>
            <a:ext cx="2549642" cy="17039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BFBCCA-ACA3-3B49-839C-63508CF03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186" y="1621331"/>
            <a:ext cx="2226395" cy="14278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94044A-629E-CE41-93A7-067D6E7D5619}"/>
              </a:ext>
            </a:extLst>
          </p:cNvPr>
          <p:cNvSpPr txBox="1"/>
          <p:nvPr/>
        </p:nvSpPr>
        <p:spPr>
          <a:xfrm>
            <a:off x="440810" y="951105"/>
            <a:ext cx="3722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스마트 허브로 사용 </a:t>
            </a:r>
            <a:r>
              <a:rPr kumimoji="1" lang="en-US" altLang="ko-KR" sz="2000" b="1" dirty="0"/>
              <a:t>raspberry pi</a:t>
            </a:r>
          </a:p>
          <a:p>
            <a:r>
              <a:rPr kumimoji="1" lang="en-US" altLang="ko-KR" sz="2000" b="1" dirty="0"/>
              <a:t>-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 err="1"/>
              <a:t>wifi</a:t>
            </a:r>
            <a:r>
              <a:rPr kumimoji="1" lang="en-US" altLang="ko-KR" sz="2000" b="1" dirty="0"/>
              <a:t>, </a:t>
            </a:r>
            <a:r>
              <a:rPr kumimoji="1" lang="en-US" altLang="ko-KR" sz="2000" b="1" dirty="0" err="1"/>
              <a:t>bluetooth</a:t>
            </a:r>
            <a:r>
              <a:rPr kumimoji="1" lang="ko-KR" altLang="en-US" sz="2000" b="1" dirty="0"/>
              <a:t>기능을 가짐</a:t>
            </a:r>
            <a:endParaRPr kumimoji="1"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D2ECB-779B-0B42-BB9F-3364C33A3F7A}"/>
              </a:ext>
            </a:extLst>
          </p:cNvPr>
          <p:cNvSpPr txBox="1"/>
          <p:nvPr/>
        </p:nvSpPr>
        <p:spPr>
          <a:xfrm>
            <a:off x="5153597" y="1035242"/>
            <a:ext cx="30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서버로 사용할 </a:t>
            </a:r>
            <a:r>
              <a:rPr kumimoji="1" lang="en-US" altLang="ko-KR" sz="2000" b="1" dirty="0" err="1"/>
              <a:t>msi</a:t>
            </a:r>
            <a:r>
              <a:rPr kumimoji="1" lang="en-US" altLang="ko-KR" sz="2000" b="1" dirty="0"/>
              <a:t> pc</a:t>
            </a:r>
            <a:endParaRPr kumimoji="1" lang="ko-Kore-KR" altLang="en-US" sz="20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41F8AB1-EE0B-9C43-80D6-1BA96B9A5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298" y="1533413"/>
            <a:ext cx="1422400" cy="1422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9A5A4C-BEFA-4A46-9CA0-8FAF9D85E1B9}"/>
              </a:ext>
            </a:extLst>
          </p:cNvPr>
          <p:cNvSpPr txBox="1"/>
          <p:nvPr/>
        </p:nvSpPr>
        <p:spPr>
          <a:xfrm>
            <a:off x="8739696" y="1035242"/>
            <a:ext cx="231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 err="1"/>
              <a:t>wifi</a:t>
            </a:r>
            <a:r>
              <a:rPr kumimoji="1" lang="en-US" altLang="ko-Kore-KR" sz="2000" b="1" dirty="0"/>
              <a:t> </a:t>
            </a:r>
            <a:r>
              <a:rPr kumimoji="1" lang="ko-KR" altLang="en-US" sz="2000" b="1" dirty="0"/>
              <a:t>공유기 </a:t>
            </a:r>
            <a:r>
              <a:rPr kumimoji="1" lang="en-US" altLang="ko-KR" sz="2000" b="1" dirty="0" err="1"/>
              <a:t>iptime</a:t>
            </a:r>
            <a:endParaRPr kumimoji="1" lang="ko-Kore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6D6516-CFAB-0943-B285-73D0237FFA1E}"/>
              </a:ext>
            </a:extLst>
          </p:cNvPr>
          <p:cNvSpPr txBox="1"/>
          <p:nvPr/>
        </p:nvSpPr>
        <p:spPr>
          <a:xfrm>
            <a:off x="8448678" y="2962966"/>
            <a:ext cx="28956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500" dirty="0"/>
              <a:t>외부</a:t>
            </a:r>
            <a:r>
              <a:rPr kumimoji="1" lang="ko-KR" altLang="en-US" sz="1500" dirty="0"/>
              <a:t> 접속을 위한 </a:t>
            </a:r>
            <a:r>
              <a:rPr kumimoji="1" lang="ko-KR" altLang="en-US" sz="1500" dirty="0" err="1"/>
              <a:t>포트포워딩과</a:t>
            </a:r>
            <a:r>
              <a:rPr kumimoji="1" lang="ko-KR" altLang="en-US" sz="1500" dirty="0"/>
              <a:t> 자주 바뀌는 공인 </a:t>
            </a:r>
            <a:r>
              <a:rPr kumimoji="1" lang="en-US" altLang="ko-KR" sz="1500" dirty="0" err="1"/>
              <a:t>ip</a:t>
            </a:r>
            <a:r>
              <a:rPr kumimoji="1" lang="ko-KR" altLang="en-US" sz="1500" dirty="0"/>
              <a:t>에 대한 </a:t>
            </a:r>
            <a:r>
              <a:rPr kumimoji="1" lang="en-US" altLang="ko-KR" sz="1500" dirty="0"/>
              <a:t>DDNS</a:t>
            </a:r>
            <a:r>
              <a:rPr kumimoji="1" lang="ko-KR" altLang="en-US" sz="1500" dirty="0"/>
              <a:t> 기능 갖춤</a:t>
            </a:r>
            <a:endParaRPr kumimoji="1" lang="ko-Kore-KR" altLang="en-US" sz="15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35233-FD25-D74D-84F2-C66904BE7B58}"/>
              </a:ext>
            </a:extLst>
          </p:cNvPr>
          <p:cNvGrpSpPr/>
          <p:nvPr/>
        </p:nvGrpSpPr>
        <p:grpSpPr>
          <a:xfrm>
            <a:off x="125072" y="3516762"/>
            <a:ext cx="7638315" cy="3130222"/>
            <a:chOff x="874024" y="2925202"/>
            <a:chExt cx="7638315" cy="37773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1117AED-31CF-FA44-B0E3-1152F8E0F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8860" y="3878817"/>
              <a:ext cx="1075681" cy="10756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D447E16-1768-6846-BE50-791C88AF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195" y="3690178"/>
              <a:ext cx="1279144" cy="126431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95055F-6A6D-8140-B4FB-D7407D269322}"/>
                </a:ext>
              </a:extLst>
            </p:cNvPr>
            <p:cNvSpPr txBox="1"/>
            <p:nvPr/>
          </p:nvSpPr>
          <p:spPr>
            <a:xfrm>
              <a:off x="5499417" y="5044298"/>
              <a:ext cx="116544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dirty="0"/>
                <a:t>Led </a:t>
              </a:r>
              <a:endParaRPr kumimoji="1" lang="ko-Kore-KR" altLang="en-US" sz="15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670A5F-DDC0-2E47-8928-846553457B93}"/>
                </a:ext>
              </a:extLst>
            </p:cNvPr>
            <p:cNvSpPr txBox="1"/>
            <p:nvPr/>
          </p:nvSpPr>
          <p:spPr>
            <a:xfrm>
              <a:off x="6937071" y="5044297"/>
              <a:ext cx="14555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dirty="0" err="1"/>
                <a:t>dht</a:t>
              </a:r>
              <a:r>
                <a:rPr kumimoji="1" lang="en-US" altLang="ko-Kore-KR" sz="1500" dirty="0"/>
                <a:t> </a:t>
              </a:r>
              <a:r>
                <a:rPr kumimoji="1" lang="ko-Kore-KR" altLang="en-US" sz="1500" dirty="0"/>
                <a:t>온도</a:t>
              </a:r>
              <a:r>
                <a:rPr kumimoji="1" lang="ko-KR" altLang="en-US" sz="1500" dirty="0"/>
                <a:t> </a:t>
              </a:r>
              <a:r>
                <a:rPr kumimoji="1" lang="ko-Kore-KR" altLang="en-US" sz="1500" dirty="0"/>
                <a:t>센서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B79120E-524B-EB4F-A593-422218CB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30988" y="3430090"/>
              <a:ext cx="2145711" cy="170938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BBB7174-342C-154B-9ED2-18A430D65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76" t="27645" r="10228" b="27457"/>
            <a:stretch/>
          </p:blipFill>
          <p:spPr>
            <a:xfrm>
              <a:off x="874024" y="3845142"/>
              <a:ext cx="2303122" cy="96379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B9226F-D7EA-3848-9F09-69116D36F72F}"/>
                </a:ext>
              </a:extLst>
            </p:cNvPr>
            <p:cNvSpPr txBox="1"/>
            <p:nvPr/>
          </p:nvSpPr>
          <p:spPr>
            <a:xfrm>
              <a:off x="928609" y="2925202"/>
              <a:ext cx="45708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스마트 센서로 사용 </a:t>
              </a:r>
              <a:r>
                <a:rPr kumimoji="1" lang="en-US" altLang="ko-KR" dirty="0"/>
                <a:t>Arduino </a:t>
              </a:r>
              <a:r>
                <a:rPr kumimoji="1" lang="ko-KR" altLang="en-US" dirty="0"/>
                <a:t>사용</a:t>
              </a:r>
              <a:endParaRPr kumimoji="1" lang="en-US" altLang="ko-KR" dirty="0"/>
            </a:p>
            <a:p>
              <a:r>
                <a:rPr kumimoji="1" lang="en-US" altLang="ko-KR" dirty="0"/>
                <a:t>-</a:t>
              </a:r>
              <a:r>
                <a:rPr kumimoji="1" lang="ko-KR" altLang="en-US" dirty="0"/>
                <a:t> </a:t>
              </a:r>
              <a:r>
                <a:rPr kumimoji="1" lang="en-US" altLang="ko-KR" dirty="0"/>
                <a:t>Bluetooth </a:t>
              </a:r>
              <a:r>
                <a:rPr kumimoji="1" lang="ko-KR" altLang="en-US" dirty="0"/>
                <a:t>통신을 위한 </a:t>
              </a:r>
              <a:r>
                <a:rPr kumimoji="1" lang="en-US" altLang="ko-KR" dirty="0" err="1"/>
                <a:t>bluetooth</a:t>
              </a:r>
              <a:r>
                <a:rPr kumimoji="1" lang="ko-KR" altLang="en-US" dirty="0"/>
                <a:t> 모듈 사용</a:t>
              </a:r>
              <a:endParaRPr kumimoji="1" lang="en-US" altLang="ko-KR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0AE1CF-5718-BB4A-9E11-DE6866B1D4E5}"/>
                </a:ext>
              </a:extLst>
            </p:cNvPr>
            <p:cNvSpPr txBox="1"/>
            <p:nvPr/>
          </p:nvSpPr>
          <p:spPr>
            <a:xfrm>
              <a:off x="1500682" y="5044299"/>
              <a:ext cx="15803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dirty="0"/>
                <a:t>Arduino nano </a:t>
              </a:r>
              <a:endParaRPr kumimoji="1" lang="ko-Kore-KR" altLang="en-US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74B518F-9C10-A349-9599-A1C4B4FF9905}"/>
                </a:ext>
              </a:extLst>
            </p:cNvPr>
            <p:cNvSpPr txBox="1"/>
            <p:nvPr/>
          </p:nvSpPr>
          <p:spPr>
            <a:xfrm>
              <a:off x="3708305" y="5044299"/>
              <a:ext cx="158039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dirty="0"/>
                <a:t>Arduino uno </a:t>
              </a:r>
              <a:endParaRPr kumimoji="1" lang="ko-Kore-KR" altLang="en-US" sz="1500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BA57E0-95CA-E942-BC3E-1D2EDA86C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820" y="5371980"/>
              <a:ext cx="1330549" cy="133054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68951B2-F7F9-1D43-8FAB-3FAD8CBE4CE5}"/>
                </a:ext>
              </a:extLst>
            </p:cNvPr>
            <p:cNvSpPr txBox="1"/>
            <p:nvPr/>
          </p:nvSpPr>
          <p:spPr>
            <a:xfrm>
              <a:off x="2369541" y="5476144"/>
              <a:ext cx="15803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dirty="0" err="1"/>
                <a:t>Hc</a:t>
              </a:r>
              <a:r>
                <a:rPr kumimoji="1" lang="en-US" altLang="ko-Kore-KR" sz="1500" dirty="0"/>
                <a:t> – 06</a:t>
              </a:r>
            </a:p>
            <a:p>
              <a:r>
                <a:rPr kumimoji="1" lang="en-US" altLang="ko-Kore-KR" sz="1500" dirty="0"/>
                <a:t>- </a:t>
              </a:r>
              <a:r>
                <a:rPr kumimoji="1" lang="ko-KR" altLang="en-US" sz="1500" dirty="0"/>
                <a:t>블루투스 모듈</a:t>
              </a:r>
              <a:endParaRPr kumimoji="1" lang="ko-Kore-KR" altLang="en-US" sz="1500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FA1DB46-5ECB-D145-8FD2-CD9C666B00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9244"/>
          <a:stretch/>
        </p:blipFill>
        <p:spPr>
          <a:xfrm rot="5400000">
            <a:off x="9059552" y="4184525"/>
            <a:ext cx="1809690" cy="18718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408DDE2-AD9C-4346-958A-F662F7267E10}"/>
              </a:ext>
            </a:extLst>
          </p:cNvPr>
          <p:cNvSpPr txBox="1"/>
          <p:nvPr/>
        </p:nvSpPr>
        <p:spPr>
          <a:xfrm>
            <a:off x="8584809" y="3977581"/>
            <a:ext cx="272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외부에서 접속할 기기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7042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3FB6B-B4C7-C84B-904D-691BCD53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공유기 설정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00571-5C7C-3F43-AA8F-0C4F88322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867"/>
            <a:ext cx="10515600" cy="4636052"/>
          </a:xfrm>
        </p:spPr>
        <p:txBody>
          <a:bodyPr>
            <a:normAutofit fontScale="70000" lnSpcReduction="20000"/>
          </a:bodyPr>
          <a:lstStyle/>
          <a:p>
            <a:r>
              <a:rPr kumimoji="1" lang="ko-KR" altLang="en-US" b="1" dirty="0"/>
              <a:t>포트 </a:t>
            </a:r>
            <a:r>
              <a:rPr kumimoji="1" lang="ko-KR" altLang="en-US" b="1" dirty="0" err="1"/>
              <a:t>포워딩</a:t>
            </a:r>
            <a:endParaRPr kumimoji="1" lang="en-US" altLang="ko-KR" b="1" dirty="0"/>
          </a:p>
          <a:p>
            <a:pPr lvl="1"/>
            <a:r>
              <a:rPr kumimoji="1" lang="ko-KR" altLang="en-US" dirty="0" err="1"/>
              <a:t>사설망이</a:t>
            </a:r>
            <a:r>
              <a:rPr kumimoji="1" lang="ko-KR" altLang="en-US" dirty="0"/>
              <a:t> 아닌 외부에서 사설 </a:t>
            </a:r>
            <a:r>
              <a:rPr kumimoji="1" lang="en-US" altLang="ko-KR" dirty="0" err="1"/>
              <a:t>ip</a:t>
            </a:r>
            <a:r>
              <a:rPr kumimoji="1" lang="ko-KR" altLang="en-US" dirty="0"/>
              <a:t>로 접속하기 위한 기능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공인 </a:t>
            </a:r>
            <a:r>
              <a:rPr kumimoji="1" lang="en-US" altLang="ko-KR" dirty="0" err="1"/>
              <a:t>ip</a:t>
            </a:r>
            <a:r>
              <a:rPr kumimoji="1" lang="ko-KR" altLang="en-US" dirty="0"/>
              <a:t>주소로 </a:t>
            </a:r>
            <a:r>
              <a:rPr kumimoji="1" lang="ko-KR" altLang="en-US" dirty="0" err="1"/>
              <a:t>외부포트로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접속시</a:t>
            </a:r>
            <a:r>
              <a:rPr kumimoji="1" lang="ko-KR" altLang="en-US" dirty="0"/>
              <a:t> 해당 사설 </a:t>
            </a:r>
            <a:r>
              <a:rPr kumimoji="1" lang="en-US" altLang="ko-KR" dirty="0" err="1"/>
              <a:t>ip</a:t>
            </a:r>
            <a:r>
              <a:rPr kumimoji="1" lang="ko-KR" altLang="en-US" dirty="0"/>
              <a:t>주소의 내부 포트 프로세스로 접속하게 하는 기능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포트 </a:t>
            </a:r>
            <a:r>
              <a:rPr kumimoji="1" lang="ko-KR" altLang="en-US" dirty="0" err="1"/>
              <a:t>포워딩</a:t>
            </a:r>
            <a:r>
              <a:rPr kumimoji="1" lang="ko-KR" altLang="en-US" dirty="0"/>
              <a:t> 설정 시 </a:t>
            </a:r>
            <a:r>
              <a:rPr kumimoji="1" lang="ko-KR" altLang="en-US" dirty="0" err="1"/>
              <a:t>외부포트와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내부포트</a:t>
            </a:r>
            <a:r>
              <a:rPr kumimoji="1" lang="ko-KR" altLang="en-US" dirty="0"/>
              <a:t> 그리고 해당 </a:t>
            </a:r>
            <a:r>
              <a:rPr kumimoji="1" lang="ko-KR" altLang="en-US" dirty="0" err="1"/>
              <a:t>내부포트를</a:t>
            </a:r>
            <a:r>
              <a:rPr kumimoji="1" lang="ko-KR" altLang="en-US" dirty="0"/>
              <a:t> 실행하는 사설</a:t>
            </a:r>
            <a:r>
              <a:rPr kumimoji="1" lang="en-US" altLang="ko-KR" dirty="0" err="1"/>
              <a:t>ip</a:t>
            </a:r>
            <a:r>
              <a:rPr kumimoji="1" lang="ko-KR" altLang="en-US" dirty="0"/>
              <a:t>주소를 등록 </a:t>
            </a:r>
            <a:r>
              <a:rPr kumimoji="1" lang="ko-KR" altLang="en-US" dirty="0" err="1"/>
              <a:t>해야된다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en-US" altLang="ko-KR" b="1" dirty="0"/>
              <a:t>DDNS</a:t>
            </a:r>
          </a:p>
          <a:p>
            <a:pPr lvl="1"/>
            <a:r>
              <a:rPr kumimoji="1" lang="en-US" altLang="ko-KR" dirty="0"/>
              <a:t>Dynamic DNS(Domain Name System)</a:t>
            </a:r>
          </a:p>
          <a:p>
            <a:pPr lvl="1"/>
            <a:r>
              <a:rPr kumimoji="1" lang="en-US" altLang="ko-KR" dirty="0"/>
              <a:t>DNS: </a:t>
            </a:r>
            <a:r>
              <a:rPr kumimoji="1" lang="ko-KR" altLang="en-US" dirty="0"/>
              <a:t> 도메인 네임을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공인 </a:t>
            </a:r>
            <a:r>
              <a:rPr kumimoji="1" lang="en-US" altLang="ko-KR" dirty="0" err="1"/>
              <a:t>ip</a:t>
            </a:r>
            <a:r>
              <a:rPr kumimoji="1" lang="ko-KR" altLang="en-US" dirty="0"/>
              <a:t>주소로 바꾸어 주는 시스템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Ex)  </a:t>
            </a:r>
            <a:r>
              <a:rPr kumimoji="1" lang="en-US" altLang="ko-KR" dirty="0" err="1"/>
              <a:t>www.naver.com</a:t>
            </a:r>
            <a:r>
              <a:rPr kumimoji="1" lang="en-US" altLang="ko-KR" dirty="0"/>
              <a:t>  -&gt; </a:t>
            </a:r>
            <a:r>
              <a:rPr lang="en-US" altLang="ko-Kore-KR" dirty="0"/>
              <a:t>125.209.222.141</a:t>
            </a:r>
          </a:p>
          <a:p>
            <a:pPr marL="914400" lvl="2" indent="0">
              <a:buNone/>
            </a:pPr>
            <a:endParaRPr lang="en-US" altLang="ko-Kore-KR" dirty="0"/>
          </a:p>
          <a:p>
            <a:pPr lvl="1"/>
            <a:r>
              <a:rPr kumimoji="1" lang="ko-KR" altLang="en-US" dirty="0"/>
              <a:t>동적 </a:t>
            </a:r>
            <a:r>
              <a:rPr kumimoji="1" lang="en-US" altLang="ko-KR" dirty="0"/>
              <a:t>DNS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ISP</a:t>
            </a:r>
            <a:r>
              <a:rPr kumimoji="1" lang="ko-KR" altLang="en-US" dirty="0"/>
              <a:t>로 받은 공인 </a:t>
            </a:r>
            <a:r>
              <a:rPr kumimoji="1" lang="en-US" altLang="ko-KR" dirty="0" err="1"/>
              <a:t>ip</a:t>
            </a:r>
            <a:r>
              <a:rPr kumimoji="1" lang="ko-KR" altLang="en-US" dirty="0"/>
              <a:t>주소가 바뀔 때마다 실시간으로 도메인 네임의 </a:t>
            </a:r>
            <a:r>
              <a:rPr kumimoji="1" lang="en-US" altLang="ko-KR" dirty="0"/>
              <a:t>IP</a:t>
            </a:r>
            <a:r>
              <a:rPr kumimoji="1" lang="ko-KR" altLang="en-US" dirty="0"/>
              <a:t>을 갱신해 주는 시스템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changminiot5698.iptime.org</a:t>
            </a:r>
            <a:r>
              <a:rPr kumimoji="1" lang="ko-KR" altLang="en-US" dirty="0"/>
              <a:t>라는 도메인 이름으로 </a:t>
            </a:r>
            <a:r>
              <a:rPr kumimoji="1" lang="en-US" altLang="ko-KR" dirty="0" err="1"/>
              <a:t>ip</a:t>
            </a:r>
            <a:r>
              <a:rPr kumimoji="1" lang="ko-KR" altLang="en-US" dirty="0"/>
              <a:t>주소를 갱신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056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27DFF-68D9-FF44-8165-2F8710DC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40" y="167301"/>
            <a:ext cx="3982481" cy="1325563"/>
          </a:xfrm>
        </p:spPr>
        <p:txBody>
          <a:bodyPr/>
          <a:lstStyle/>
          <a:p>
            <a:r>
              <a:rPr kumimoji="1" lang="ko-KR" altLang="en-US" dirty="0"/>
              <a:t>네트워크 구성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9C36AD-774B-A547-81B7-746403D0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22" y="3783010"/>
            <a:ext cx="1339678" cy="8591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8CD8EB-DB14-9E48-BAF0-4423C358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23" y="3735412"/>
            <a:ext cx="1652931" cy="16529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43CE1-DBC4-3942-AC71-299C378FB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832" y="1447916"/>
            <a:ext cx="1422400" cy="1422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6B434D-82BD-5D48-ADAC-D5F5767F2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955" y="3235211"/>
            <a:ext cx="1682989" cy="14069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4A1111-612C-EC40-B5ED-30506ED48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629" y="3459775"/>
            <a:ext cx="1652931" cy="9578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F6187B-4E6F-C642-AA93-E2B787380CBE}"/>
              </a:ext>
            </a:extLst>
          </p:cNvPr>
          <p:cNvSpPr txBox="1"/>
          <p:nvPr/>
        </p:nvSpPr>
        <p:spPr>
          <a:xfrm>
            <a:off x="5716412" y="4791623"/>
            <a:ext cx="176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Server</a:t>
            </a:r>
          </a:p>
          <a:p>
            <a:pPr algn="ctr"/>
            <a:r>
              <a:rPr kumimoji="1" lang="ko-KR" altLang="en-US" dirty="0"/>
              <a:t>사설 </a:t>
            </a:r>
            <a:r>
              <a:rPr kumimoji="1" lang="en-US" altLang="ko-KR" dirty="0" err="1"/>
              <a:t>ip</a:t>
            </a:r>
            <a:r>
              <a:rPr kumimoji="1" lang="en-US" altLang="ko-KR" dirty="0"/>
              <a:t>:</a:t>
            </a:r>
          </a:p>
          <a:p>
            <a:pPr algn="ctr"/>
            <a:r>
              <a:rPr kumimoji="1" lang="en-US" altLang="ko-Kore-KR" dirty="0"/>
              <a:t>192.168.0.168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4F8E4C-F860-7049-A214-88B82A80352A}"/>
              </a:ext>
            </a:extLst>
          </p:cNvPr>
          <p:cNvSpPr txBox="1"/>
          <p:nvPr/>
        </p:nvSpPr>
        <p:spPr>
          <a:xfrm>
            <a:off x="5530994" y="1123532"/>
            <a:ext cx="185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공인 </a:t>
            </a:r>
            <a:r>
              <a:rPr kumimoji="1" lang="en-US" altLang="ko-KR" dirty="0" err="1"/>
              <a:t>ip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x.x.x.x</a:t>
            </a:r>
            <a:endParaRPr kumimoji="1" lang="ko-Kore-KR" altLang="en-US" dirty="0"/>
          </a:p>
        </p:txBody>
      </p:sp>
      <p:sp>
        <p:nvSpPr>
          <p:cNvPr id="21" name="왼쪽/오른쪽 화살표[L] 20">
            <a:extLst>
              <a:ext uri="{FF2B5EF4-FFF2-40B4-BE49-F238E27FC236}">
                <a16:creationId xmlns:a16="http://schemas.microsoft.com/office/drawing/2014/main" id="{698C9D80-9FF3-2541-98AF-135B4F43477B}"/>
              </a:ext>
            </a:extLst>
          </p:cNvPr>
          <p:cNvSpPr/>
          <p:nvPr/>
        </p:nvSpPr>
        <p:spPr>
          <a:xfrm rot="18937956">
            <a:off x="4345518" y="3156709"/>
            <a:ext cx="1869528" cy="287393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위쪽/아래쪽 화살표[U] 21">
            <a:extLst>
              <a:ext uri="{FF2B5EF4-FFF2-40B4-BE49-F238E27FC236}">
                <a16:creationId xmlns:a16="http://schemas.microsoft.com/office/drawing/2014/main" id="{4F483006-4AF7-C945-80D4-8D71A83CBBA1}"/>
              </a:ext>
            </a:extLst>
          </p:cNvPr>
          <p:cNvSpPr/>
          <p:nvPr/>
        </p:nvSpPr>
        <p:spPr>
          <a:xfrm>
            <a:off x="6730068" y="2747811"/>
            <a:ext cx="322271" cy="975427"/>
          </a:xfrm>
          <a:prstGeom prst="upDownArrow">
            <a:avLst>
              <a:gd name="adj1" fmla="val 3526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왼쪽/오른쪽 화살표[L] 22">
            <a:extLst>
              <a:ext uri="{FF2B5EF4-FFF2-40B4-BE49-F238E27FC236}">
                <a16:creationId xmlns:a16="http://schemas.microsoft.com/office/drawing/2014/main" id="{83E80F6B-04A6-D249-954F-7733359929C6}"/>
              </a:ext>
            </a:extLst>
          </p:cNvPr>
          <p:cNvSpPr/>
          <p:nvPr/>
        </p:nvSpPr>
        <p:spPr>
          <a:xfrm rot="2022473">
            <a:off x="7086629" y="3156710"/>
            <a:ext cx="1869528" cy="287393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56540E-376C-4347-9C89-48470C8E2DBC}"/>
              </a:ext>
            </a:extLst>
          </p:cNvPr>
          <p:cNvSpPr txBox="1"/>
          <p:nvPr/>
        </p:nvSpPr>
        <p:spPr>
          <a:xfrm>
            <a:off x="9214449" y="4767237"/>
            <a:ext cx="176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외부 접속 기기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E83DF6-CE32-324A-85C6-0FC7C3B15029}"/>
              </a:ext>
            </a:extLst>
          </p:cNvPr>
          <p:cNvSpPr txBox="1"/>
          <p:nvPr/>
        </p:nvSpPr>
        <p:spPr>
          <a:xfrm>
            <a:off x="8906179" y="2849773"/>
            <a:ext cx="61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LTE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DABD9-6A32-1F43-B245-D4CE120A4A5B}"/>
              </a:ext>
            </a:extLst>
          </p:cNvPr>
          <p:cNvSpPr txBox="1"/>
          <p:nvPr/>
        </p:nvSpPr>
        <p:spPr>
          <a:xfrm>
            <a:off x="7098967" y="2852728"/>
            <a:ext cx="176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port:80(http) 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0A847-2CC0-6E42-ACDF-7A12F77A5CAB}"/>
              </a:ext>
            </a:extLst>
          </p:cNvPr>
          <p:cNvSpPr txBox="1"/>
          <p:nvPr/>
        </p:nvSpPr>
        <p:spPr>
          <a:xfrm>
            <a:off x="6336940" y="3257570"/>
            <a:ext cx="176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port:9580 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389A7-9C87-C24F-B5C3-15755935F91F}"/>
              </a:ext>
            </a:extLst>
          </p:cNvPr>
          <p:cNvSpPr txBox="1"/>
          <p:nvPr/>
        </p:nvSpPr>
        <p:spPr>
          <a:xfrm>
            <a:off x="3936486" y="2755251"/>
            <a:ext cx="176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port:1883</a:t>
            </a:r>
          </a:p>
          <a:p>
            <a:pPr algn="ctr"/>
            <a:r>
              <a:rPr kumimoji="1" lang="en-US" altLang="ko-KR" dirty="0"/>
              <a:t>(</a:t>
            </a:r>
            <a:r>
              <a:rPr kumimoji="1" lang="en-US" altLang="ko-KR" dirty="0" err="1"/>
              <a:t>mqtt</a:t>
            </a:r>
            <a:r>
              <a:rPr kumimoji="1" lang="en-US" altLang="ko-KR" dirty="0"/>
              <a:t>) 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798811-3770-6943-8747-54BE5E1792BD}"/>
              </a:ext>
            </a:extLst>
          </p:cNvPr>
          <p:cNvSpPr txBox="1"/>
          <p:nvPr/>
        </p:nvSpPr>
        <p:spPr>
          <a:xfrm>
            <a:off x="9767721" y="3050545"/>
            <a:ext cx="148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1</a:t>
            </a:r>
            <a:r>
              <a:rPr kumimoji="1" lang="en-US" altLang="ko-KR" dirty="0"/>
              <a:t>27.12.1.200</a:t>
            </a:r>
            <a:endParaRPr kumimoji="1" lang="ko-Kore-KR" altLang="en-US" dirty="0"/>
          </a:p>
        </p:txBody>
      </p:sp>
      <p:sp>
        <p:nvSpPr>
          <p:cNvPr id="24" name="위쪽/아래쪽 화살표[U] 23">
            <a:extLst>
              <a:ext uri="{FF2B5EF4-FFF2-40B4-BE49-F238E27FC236}">
                <a16:creationId xmlns:a16="http://schemas.microsoft.com/office/drawing/2014/main" id="{54A6B782-257B-824F-A48E-5397548FF89B}"/>
              </a:ext>
            </a:extLst>
          </p:cNvPr>
          <p:cNvSpPr/>
          <p:nvPr/>
        </p:nvSpPr>
        <p:spPr>
          <a:xfrm>
            <a:off x="6194365" y="2759985"/>
            <a:ext cx="322271" cy="975427"/>
          </a:xfrm>
          <a:prstGeom prst="upDownArrow">
            <a:avLst>
              <a:gd name="adj1" fmla="val 3526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3AB1AB-66EA-FD41-955B-09F683928439}"/>
              </a:ext>
            </a:extLst>
          </p:cNvPr>
          <p:cNvSpPr txBox="1"/>
          <p:nvPr/>
        </p:nvSpPr>
        <p:spPr>
          <a:xfrm>
            <a:off x="5279077" y="3190236"/>
            <a:ext cx="176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port:1883 </a:t>
            </a:r>
            <a:endParaRPr kumimoji="1" lang="ko-Kore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7EE8D6F-40B6-6045-8612-C6DEAD8FC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369" y="5250972"/>
            <a:ext cx="1461613" cy="9649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A228C07-BDA5-894F-8048-AA81C52D22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76" t="27645" r="10228" b="27457"/>
          <a:stretch/>
        </p:blipFill>
        <p:spPr>
          <a:xfrm>
            <a:off x="266847" y="5537252"/>
            <a:ext cx="1342522" cy="46556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33DD5F9-E470-3746-BFCA-2AF77F3BE2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874"/>
          <a:stretch/>
        </p:blipFill>
        <p:spPr>
          <a:xfrm>
            <a:off x="950961" y="3758133"/>
            <a:ext cx="1330549" cy="993736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16A04E97-7BF0-1047-8D73-0BE535D86D6C}"/>
              </a:ext>
            </a:extLst>
          </p:cNvPr>
          <p:cNvSpPr/>
          <p:nvPr/>
        </p:nvSpPr>
        <p:spPr>
          <a:xfrm>
            <a:off x="175245" y="5184345"/>
            <a:ext cx="2895737" cy="1144271"/>
          </a:xfrm>
          <a:prstGeom prst="frame">
            <a:avLst>
              <a:gd name="adj1" fmla="val 428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8" name="왼쪽/오른쪽 화살표[L] 37">
            <a:extLst>
              <a:ext uri="{FF2B5EF4-FFF2-40B4-BE49-F238E27FC236}">
                <a16:creationId xmlns:a16="http://schemas.microsoft.com/office/drawing/2014/main" id="{98C26B24-43BD-2C41-AB7B-D28F72977E4A}"/>
              </a:ext>
            </a:extLst>
          </p:cNvPr>
          <p:cNvSpPr/>
          <p:nvPr/>
        </p:nvSpPr>
        <p:spPr>
          <a:xfrm>
            <a:off x="2485479" y="4273930"/>
            <a:ext cx="1080444" cy="287393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C5060A-A74B-1E47-BCFC-55E165337CF3}"/>
              </a:ext>
            </a:extLst>
          </p:cNvPr>
          <p:cNvSpPr txBox="1"/>
          <p:nvPr/>
        </p:nvSpPr>
        <p:spPr>
          <a:xfrm>
            <a:off x="2446381" y="4627501"/>
            <a:ext cx="1169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블루투스 통신</a:t>
            </a:r>
            <a:endParaRPr kumimoji="1" lang="en-US" altLang="ko-KR" sz="1200" dirty="0"/>
          </a:p>
          <a:p>
            <a:pPr algn="ctr"/>
            <a:r>
              <a:rPr kumimoji="1" lang="en-US" altLang="ko-Kore-KR" sz="1200" dirty="0"/>
              <a:t>RFCOMM</a:t>
            </a:r>
            <a:endParaRPr kumimoji="1" lang="ko-Kore-KR" altLang="en-US" sz="1200" dirty="0"/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F2851BE7-7D20-E742-8B8C-844CA3EA844A}"/>
              </a:ext>
            </a:extLst>
          </p:cNvPr>
          <p:cNvCxnSpPr>
            <a:stCxn id="34" idx="2"/>
            <a:endCxn id="12" idx="0"/>
          </p:cNvCxnSpPr>
          <p:nvPr/>
        </p:nvCxnSpPr>
        <p:spPr>
          <a:xfrm>
            <a:off x="1616236" y="4751869"/>
            <a:ext cx="6878" cy="43247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157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D796-DD3F-3149-BC03-F09C0116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092" y="1233351"/>
            <a:ext cx="2794686" cy="1325563"/>
          </a:xfrm>
        </p:spPr>
        <p:txBody>
          <a:bodyPr/>
          <a:lstStyle/>
          <a:p>
            <a:r>
              <a:rPr kumimoji="1" lang="ko-Kore-KR" altLang="en-US" dirty="0"/>
              <a:t>서버</a:t>
            </a:r>
            <a:r>
              <a:rPr kumimoji="1" lang="ko-KR" altLang="en-US" dirty="0"/>
              <a:t> 구축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DF5C3-1EC0-C444-86DC-B796EDD3F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092" y="2506662"/>
            <a:ext cx="7521498" cy="296225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ore-KR" dirty="0" err="1"/>
              <a:t>django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프레임 워크 란</a:t>
            </a:r>
            <a:r>
              <a:rPr kumimoji="1" lang="en-US" altLang="ko-KR" dirty="0"/>
              <a:t>?</a:t>
            </a:r>
          </a:p>
          <a:p>
            <a:r>
              <a:rPr lang="ko-KR" altLang="en-US" dirty="0"/>
              <a:t> </a:t>
            </a:r>
            <a:r>
              <a:rPr lang="ko-KR" altLang="en-US" dirty="0" err="1"/>
              <a:t>파이썬으로</a:t>
            </a:r>
            <a:r>
              <a:rPr lang="ko-KR" altLang="en-US" dirty="0"/>
              <a:t> 작성된 오픈 소스 웹 프레임워크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기존 자바 서버 구축하는 거 보다 쉽고 빠르게 웹사이트를 개발할 수 있도록 도와 줍니다</a:t>
            </a:r>
            <a:r>
              <a:rPr lang="en-US" altLang="ko-KR" dirty="0"/>
              <a:t>.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BEB85D-0435-3141-A6E1-B5C94ADE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0" y="1484254"/>
            <a:ext cx="3680137" cy="36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4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79C25-9750-2447-A93D-8A68B809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" y="130347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4000" dirty="0" err="1">
                <a:latin typeface="+mn-ea"/>
                <a:ea typeface="+mn-ea"/>
              </a:rPr>
              <a:t>django</a:t>
            </a:r>
            <a:r>
              <a:rPr kumimoji="1" lang="en-US" altLang="ko-KR" sz="4000" dirty="0">
                <a:latin typeface="+mn-ea"/>
                <a:ea typeface="+mn-ea"/>
              </a:rPr>
              <a:t> </a:t>
            </a:r>
            <a:r>
              <a:rPr kumimoji="1" lang="ko-KR" altLang="en-US" sz="4000" dirty="0">
                <a:latin typeface="+mn-ea"/>
                <a:ea typeface="+mn-ea"/>
              </a:rPr>
              <a:t>전반적인 구조</a:t>
            </a:r>
            <a:endParaRPr kumimoji="1" lang="ko-Kore-KR" altLang="en-US" sz="4000" dirty="0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CD3A29C-661B-CC40-8719-538A6B5A80DD}"/>
              </a:ext>
            </a:extLst>
          </p:cNvPr>
          <p:cNvGrpSpPr/>
          <p:nvPr/>
        </p:nvGrpSpPr>
        <p:grpSpPr>
          <a:xfrm>
            <a:off x="482884" y="2599174"/>
            <a:ext cx="5031899" cy="3956376"/>
            <a:chOff x="486032" y="1719210"/>
            <a:chExt cx="6809946" cy="48917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E210C31-7F01-724F-A83A-CF1DBE73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032" y="1719210"/>
              <a:ext cx="6809946" cy="4809524"/>
            </a:xfrm>
            <a:prstGeom prst="rect">
              <a:avLst/>
            </a:prstGeom>
          </p:spPr>
        </p:pic>
        <p:sp>
          <p:nvSpPr>
            <p:cNvPr id="5" name="액자 4">
              <a:extLst>
                <a:ext uri="{FF2B5EF4-FFF2-40B4-BE49-F238E27FC236}">
                  <a16:creationId xmlns:a16="http://schemas.microsoft.com/office/drawing/2014/main" id="{B02BF862-127B-364D-9AA4-344D48140CAA}"/>
                </a:ext>
              </a:extLst>
            </p:cNvPr>
            <p:cNvSpPr/>
            <p:nvPr/>
          </p:nvSpPr>
          <p:spPr>
            <a:xfrm>
              <a:off x="3273072" y="1719210"/>
              <a:ext cx="2070537" cy="4891796"/>
            </a:xfrm>
            <a:prstGeom prst="frame">
              <a:avLst>
                <a:gd name="adj1" fmla="val 387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04F3B22-D2E7-2C4F-A0F5-0AD18111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252" y="2412350"/>
            <a:ext cx="3680449" cy="1614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4F460-FA0D-094A-A86F-7EAA06A0E1D7}"/>
              </a:ext>
            </a:extLst>
          </p:cNvPr>
          <p:cNvSpPr txBox="1"/>
          <p:nvPr/>
        </p:nvSpPr>
        <p:spPr>
          <a:xfrm>
            <a:off x="5843753" y="2081048"/>
            <a:ext cx="1598811" cy="32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urls.py</a:t>
            </a:r>
            <a:endParaRPr kumimoji="1" lang="ko-Kore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7D0159-5CBD-6D42-9660-DE8E1D2754F7}"/>
              </a:ext>
            </a:extLst>
          </p:cNvPr>
          <p:cNvGrpSpPr/>
          <p:nvPr/>
        </p:nvGrpSpPr>
        <p:grpSpPr>
          <a:xfrm>
            <a:off x="5989252" y="4751578"/>
            <a:ext cx="4228861" cy="1832384"/>
            <a:chOff x="5811212" y="4137573"/>
            <a:chExt cx="4406900" cy="2133600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CF1239F1-01D9-F64D-BDC4-C14E7B852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212" y="4391573"/>
              <a:ext cx="4406900" cy="18796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BB5FBFF-F830-F441-9D85-9FCF0B298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212" y="4137573"/>
              <a:ext cx="4406900" cy="254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3C97B51-A7F2-0A4B-A023-F1109567693B}"/>
              </a:ext>
            </a:extLst>
          </p:cNvPr>
          <p:cNvSpPr txBox="1"/>
          <p:nvPr/>
        </p:nvSpPr>
        <p:spPr>
          <a:xfrm>
            <a:off x="5989252" y="4375246"/>
            <a:ext cx="1598811" cy="32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views.py</a:t>
            </a:r>
            <a:endParaRPr kumimoji="1" lang="ko-Kore-KR" altLang="en-US" dirty="0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F58BB8C2-7FAD-1045-8F93-3881D35B02AF}"/>
              </a:ext>
            </a:extLst>
          </p:cNvPr>
          <p:cNvSpPr/>
          <p:nvPr/>
        </p:nvSpPr>
        <p:spPr>
          <a:xfrm>
            <a:off x="5914351" y="4965010"/>
            <a:ext cx="2259930" cy="301545"/>
          </a:xfrm>
          <a:prstGeom prst="frame">
            <a:avLst>
              <a:gd name="adj1" fmla="val 95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아래쪽 화살표[D] 22">
            <a:extLst>
              <a:ext uri="{FF2B5EF4-FFF2-40B4-BE49-F238E27FC236}">
                <a16:creationId xmlns:a16="http://schemas.microsoft.com/office/drawing/2014/main" id="{78940AC3-6529-0B43-AA2A-0AA3BCD1166D}"/>
              </a:ext>
            </a:extLst>
          </p:cNvPr>
          <p:cNvSpPr/>
          <p:nvPr/>
        </p:nvSpPr>
        <p:spPr>
          <a:xfrm>
            <a:off x="7687634" y="3647602"/>
            <a:ext cx="181863" cy="125256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EF28C50B-8694-6B40-99B5-016F041D8B56}"/>
              </a:ext>
            </a:extLst>
          </p:cNvPr>
          <p:cNvSpPr/>
          <p:nvPr/>
        </p:nvSpPr>
        <p:spPr>
          <a:xfrm>
            <a:off x="7588064" y="3410917"/>
            <a:ext cx="772302" cy="236686"/>
          </a:xfrm>
          <a:prstGeom prst="frame">
            <a:avLst>
              <a:gd name="adj1" fmla="val 95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B18ABE-E412-0344-913C-4571DFCA25FF}"/>
              </a:ext>
            </a:extLst>
          </p:cNvPr>
          <p:cNvSpPr/>
          <p:nvPr/>
        </p:nvSpPr>
        <p:spPr>
          <a:xfrm>
            <a:off x="5843753" y="1473544"/>
            <a:ext cx="382594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500" dirty="0"/>
              <a:t>http://changminiot5698.iptime.org/iot/alert/</a:t>
            </a:r>
          </a:p>
        </p:txBody>
      </p:sp>
      <p:sp>
        <p:nvSpPr>
          <p:cNvPr id="28" name="아래쪽 화살표[D] 27">
            <a:extLst>
              <a:ext uri="{FF2B5EF4-FFF2-40B4-BE49-F238E27FC236}">
                <a16:creationId xmlns:a16="http://schemas.microsoft.com/office/drawing/2014/main" id="{5521ED63-F916-F446-929B-B712E60C3846}"/>
              </a:ext>
            </a:extLst>
          </p:cNvPr>
          <p:cNvSpPr/>
          <p:nvPr/>
        </p:nvSpPr>
        <p:spPr>
          <a:xfrm rot="3021239">
            <a:off x="7918153" y="1371873"/>
            <a:ext cx="136448" cy="25595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D35EEF-44BA-6840-9EAB-9F905F74E687}"/>
              </a:ext>
            </a:extLst>
          </p:cNvPr>
          <p:cNvSpPr/>
          <p:nvPr/>
        </p:nvSpPr>
        <p:spPr>
          <a:xfrm>
            <a:off x="8216812" y="1877081"/>
            <a:ext cx="333632" cy="333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69143D0-7EE9-2946-BF70-56645239903C}"/>
              </a:ext>
            </a:extLst>
          </p:cNvPr>
          <p:cNvSpPr/>
          <p:nvPr/>
        </p:nvSpPr>
        <p:spPr>
          <a:xfrm>
            <a:off x="7969067" y="4215593"/>
            <a:ext cx="333632" cy="3336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2</a:t>
            </a:r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BDA51D-EA4D-0646-9866-84DE512BE617}"/>
              </a:ext>
            </a:extLst>
          </p:cNvPr>
          <p:cNvSpPr/>
          <p:nvPr/>
        </p:nvSpPr>
        <p:spPr>
          <a:xfrm>
            <a:off x="8909222" y="1782557"/>
            <a:ext cx="58076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0982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0DF03-4024-804E-A6E9-5A0EFEC9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7" y="111640"/>
            <a:ext cx="9704562" cy="659816"/>
          </a:xfrm>
        </p:spPr>
        <p:txBody>
          <a:bodyPr>
            <a:normAutofit/>
          </a:bodyPr>
          <a:lstStyle/>
          <a:p>
            <a:r>
              <a:rPr kumimoji="1" lang="ko-Kore-KR" altLang="en-US" sz="4000" dirty="0"/>
              <a:t>라즈베리파이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–</a:t>
            </a:r>
            <a:r>
              <a:rPr kumimoji="1" lang="ko-KR" altLang="en-US" sz="4000" dirty="0"/>
              <a:t> 서버 간의 프로세스 관계</a:t>
            </a:r>
            <a:endParaRPr kumimoji="1" lang="ko-Kore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3AC6E-6138-EE49-9AA8-2D62D431A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022" y="1829714"/>
            <a:ext cx="1339678" cy="85918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06CB009-6E2D-8A4F-A437-4C4427E3B694}"/>
              </a:ext>
            </a:extLst>
          </p:cNvPr>
          <p:cNvGrpSpPr/>
          <p:nvPr/>
        </p:nvGrpSpPr>
        <p:grpSpPr>
          <a:xfrm>
            <a:off x="9998932" y="3171119"/>
            <a:ext cx="1763239" cy="1833664"/>
            <a:chOff x="7365072" y="3061180"/>
            <a:chExt cx="1763239" cy="183366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73AA56A-0E9D-4F4F-A260-72BB75075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7021" y="3061180"/>
              <a:ext cx="1463589" cy="132556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E1943-7C1A-4140-BBDD-F5099608CD63}"/>
                </a:ext>
              </a:extLst>
            </p:cNvPr>
            <p:cNvSpPr txBox="1"/>
            <p:nvPr/>
          </p:nvSpPr>
          <p:spPr>
            <a:xfrm>
              <a:off x="7365072" y="4340846"/>
              <a:ext cx="17632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500" dirty="0" err="1"/>
                <a:t>smart_iot_home</a:t>
              </a:r>
              <a:endParaRPr kumimoji="1" lang="en-US" altLang="ko-Kore-KR" sz="1500" dirty="0"/>
            </a:p>
            <a:p>
              <a:r>
                <a:rPr kumimoji="1" lang="en-US" altLang="ko-KR" sz="1500" dirty="0"/>
                <a:t>-</a:t>
              </a:r>
              <a:r>
                <a:rPr kumimoji="1" lang="ko-KR" altLang="en-US" sz="1500" dirty="0"/>
                <a:t> </a:t>
              </a:r>
              <a:r>
                <a:rPr kumimoji="1" lang="en-US" altLang="ko-KR" sz="1500" dirty="0" err="1"/>
                <a:t>django</a:t>
              </a:r>
              <a:r>
                <a:rPr kumimoji="1" lang="en-US" altLang="ko-KR" sz="1500" dirty="0"/>
                <a:t> </a:t>
              </a:r>
              <a:r>
                <a:rPr kumimoji="1" lang="ko-KR" altLang="en-US" sz="1500" dirty="0"/>
                <a:t>서버 폴더</a:t>
              </a:r>
              <a:endParaRPr kumimoji="1" lang="ko-Kore-KR" altLang="en-US" sz="15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3CE623C-F099-5543-8CFA-A3EE88C67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4806" y="3459163"/>
              <a:ext cx="541372" cy="541372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45D752C-4835-B84E-A9C7-8B2D9FD08095}"/>
              </a:ext>
            </a:extLst>
          </p:cNvPr>
          <p:cNvGrpSpPr/>
          <p:nvPr/>
        </p:nvGrpSpPr>
        <p:grpSpPr>
          <a:xfrm>
            <a:off x="3326476" y="1727639"/>
            <a:ext cx="6546474" cy="3250757"/>
            <a:chOff x="1108104" y="1294547"/>
            <a:chExt cx="8206706" cy="32507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741050-3140-B542-A9CD-C3F94947B923}"/>
                </a:ext>
              </a:extLst>
            </p:cNvPr>
            <p:cNvSpPr txBox="1"/>
            <p:nvPr/>
          </p:nvSpPr>
          <p:spPr>
            <a:xfrm>
              <a:off x="5641677" y="1303373"/>
              <a:ext cx="176323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500" dirty="0"/>
                <a:t>port: 1883</a:t>
              </a:r>
              <a:endParaRPr kumimoji="1" lang="ko-Kore-KR" altLang="en-US" sz="1500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E0F1D5-8404-2D42-8D49-DDE950055328}"/>
                </a:ext>
              </a:extLst>
            </p:cNvPr>
            <p:cNvGrpSpPr/>
            <p:nvPr/>
          </p:nvGrpSpPr>
          <p:grpSpPr>
            <a:xfrm>
              <a:off x="1108104" y="1294547"/>
              <a:ext cx="8206706" cy="3250757"/>
              <a:chOff x="1108104" y="1294547"/>
              <a:chExt cx="8206706" cy="3250757"/>
            </a:xfrm>
          </p:grpSpPr>
          <p:sp>
            <p:nvSpPr>
              <p:cNvPr id="6" name="왼쪽/오른쪽 화살표[L] 5">
                <a:extLst>
                  <a:ext uri="{FF2B5EF4-FFF2-40B4-BE49-F238E27FC236}">
                    <a16:creationId xmlns:a16="http://schemas.microsoft.com/office/drawing/2014/main" id="{06C7C368-874C-9040-97DF-CC1C0473B943}"/>
                  </a:ext>
                </a:extLst>
              </p:cNvPr>
              <p:cNvSpPr/>
              <p:nvPr/>
            </p:nvSpPr>
            <p:spPr>
              <a:xfrm>
                <a:off x="3135501" y="1669565"/>
                <a:ext cx="6147599" cy="159765"/>
              </a:xfrm>
              <a:prstGeom prst="leftRightArrow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C2C356D-CCB7-DE4C-B2BA-03AA6AF84D82}"/>
                  </a:ext>
                </a:extLst>
              </p:cNvPr>
              <p:cNvGrpSpPr/>
              <p:nvPr/>
            </p:nvGrpSpPr>
            <p:grpSpPr>
              <a:xfrm>
                <a:off x="1108104" y="2777658"/>
                <a:ext cx="2132336" cy="1580724"/>
                <a:chOff x="2669475" y="3107079"/>
                <a:chExt cx="2132336" cy="1580724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0D59981D-5477-0141-B550-0A6F40E356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80257" y="3107079"/>
                  <a:ext cx="1233767" cy="1233767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C839C4F-1996-074A-8B5A-1F5197EBA5E8}"/>
                    </a:ext>
                  </a:extLst>
                </p:cNvPr>
                <p:cNvSpPr txBox="1"/>
                <p:nvPr/>
              </p:nvSpPr>
              <p:spPr>
                <a:xfrm>
                  <a:off x="2669475" y="4364638"/>
                  <a:ext cx="2132336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1500" dirty="0" err="1"/>
                    <a:t>smart_ble_iot_home.py</a:t>
                  </a:r>
                  <a:endParaRPr kumimoji="1" lang="ko-Kore-KR" altLang="en-US" sz="1500" dirty="0"/>
                </a:p>
              </p:txBody>
            </p:sp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5C90623-4773-8546-A76E-77C6AE7AF4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863" b="18052"/>
              <a:stretch/>
            </p:blipFill>
            <p:spPr>
              <a:xfrm>
                <a:off x="1241502" y="1294547"/>
                <a:ext cx="1652931" cy="112540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FE8B23-74A4-A04B-9A4F-A6C62CAB4CA5}"/>
                  </a:ext>
                </a:extLst>
              </p:cNvPr>
              <p:cNvSpPr txBox="1"/>
              <p:nvPr/>
            </p:nvSpPr>
            <p:spPr>
              <a:xfrm>
                <a:off x="4063634" y="1330529"/>
                <a:ext cx="176323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500" dirty="0"/>
                  <a:t>MQTT Protocol</a:t>
                </a:r>
                <a:endParaRPr kumimoji="1" lang="ko-Kore-KR" altLang="en-US" sz="1500" dirty="0"/>
              </a:p>
            </p:txBody>
          </p:sp>
          <p:sp>
            <p:nvSpPr>
              <p:cNvPr id="24" name="오른쪽 화살표[R] 23">
                <a:extLst>
                  <a:ext uri="{FF2B5EF4-FFF2-40B4-BE49-F238E27FC236}">
                    <a16:creationId xmlns:a16="http://schemas.microsoft.com/office/drawing/2014/main" id="{8AA9108A-0533-2242-B89E-1860903AFBC4}"/>
                  </a:ext>
                </a:extLst>
              </p:cNvPr>
              <p:cNvSpPr/>
              <p:nvPr/>
            </p:nvSpPr>
            <p:spPr>
              <a:xfrm>
                <a:off x="3179496" y="2748631"/>
                <a:ext cx="6103605" cy="166302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25" name="오른쪽 화살표[R] 24">
                <a:extLst>
                  <a:ext uri="{FF2B5EF4-FFF2-40B4-BE49-F238E27FC236}">
                    <a16:creationId xmlns:a16="http://schemas.microsoft.com/office/drawing/2014/main" id="{C5481F35-3257-5948-B383-BF8E30D6F7D2}"/>
                  </a:ext>
                </a:extLst>
              </p:cNvPr>
              <p:cNvSpPr/>
              <p:nvPr/>
            </p:nvSpPr>
            <p:spPr>
              <a:xfrm rot="10800000">
                <a:off x="3167211" y="4032292"/>
                <a:ext cx="6147599" cy="15976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23C7AA9-C390-554A-95E3-03964ADA49B8}"/>
                  </a:ext>
                </a:extLst>
              </p:cNvPr>
              <p:cNvSpPr/>
              <p:nvPr/>
            </p:nvSpPr>
            <p:spPr>
              <a:xfrm>
                <a:off x="3501726" y="2386148"/>
                <a:ext cx="577333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ore-KR" sz="1500" dirty="0"/>
                  <a:t>Json_</a:t>
                </a:r>
                <a:r>
                  <a:rPr lang="ko-Kore-KR" altLang="en-US" sz="1500" dirty="0"/>
                  <a:t>data = {'led’:</a:t>
                </a:r>
                <a:r>
                  <a:rPr lang="en-US" altLang="ko-Kore-KR" sz="1500" dirty="0"/>
                  <a:t>0, ‘temperature: 25.0, ‘humidity’:63.0}</a:t>
                </a:r>
                <a:endParaRPr lang="ko-Kore-KR" altLang="en-US" sz="1500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50D6214-5890-E340-82B0-80C2E7229696}"/>
                  </a:ext>
                </a:extLst>
              </p:cNvPr>
              <p:cNvSpPr/>
              <p:nvPr/>
            </p:nvSpPr>
            <p:spPr>
              <a:xfrm>
                <a:off x="3401626" y="3632876"/>
                <a:ext cx="4850495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ore-KR" sz="1500" dirty="0" err="1"/>
                  <a:t>Json_data</a:t>
                </a:r>
                <a:r>
                  <a:rPr lang="en-US" altLang="ko-Kore-KR" sz="1500" dirty="0"/>
                  <a:t> = {‘led_state’:0}</a:t>
                </a:r>
                <a:endParaRPr lang="ko-Kore-KR" altLang="en-US" sz="1500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B1942C2-2DE5-9846-A5DB-13B86C14D66A}"/>
                  </a:ext>
                </a:extLst>
              </p:cNvPr>
              <p:cNvSpPr/>
              <p:nvPr/>
            </p:nvSpPr>
            <p:spPr>
              <a:xfrm>
                <a:off x="3366428" y="2970675"/>
                <a:ext cx="2414453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ore-KR" sz="1500" dirty="0"/>
                  <a:t>Topic :</a:t>
                </a:r>
                <a:r>
                  <a:rPr lang="en-US" altLang="ko-Kore-KR" sz="1500" dirty="0" err="1"/>
                  <a:t>dht</a:t>
                </a:r>
                <a:r>
                  <a:rPr lang="en-US" altLang="ko-Kore-KR" sz="1500" dirty="0"/>
                  <a:t>/CCL</a:t>
                </a:r>
                <a:endParaRPr lang="ko-Kore-KR" altLang="en-US" sz="15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AA3D6A7-42F8-AE45-9EFB-51801B045FDF}"/>
                  </a:ext>
                </a:extLst>
              </p:cNvPr>
              <p:cNvSpPr/>
              <p:nvPr/>
            </p:nvSpPr>
            <p:spPr>
              <a:xfrm>
                <a:off x="3366421" y="4222139"/>
                <a:ext cx="2132335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ore-KR" sz="1500" dirty="0"/>
                  <a:t>Topic :</a:t>
                </a:r>
                <a:r>
                  <a:rPr lang="en-US" altLang="ko-Kore-KR" sz="1500" dirty="0" err="1"/>
                  <a:t>dht</a:t>
                </a:r>
                <a:r>
                  <a:rPr lang="en-US" altLang="ko-Kore-KR" sz="1500" dirty="0"/>
                  <a:t>/RECEIVE</a:t>
                </a:r>
                <a:endParaRPr lang="ko-Kore-KR" altLang="en-US" sz="1500" dirty="0"/>
              </a:p>
            </p:txBody>
          </p:sp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86F4FCDD-89B4-F740-AED1-BD7B4F0A5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59" y="1314702"/>
            <a:ext cx="659817" cy="659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E539058-BB98-5B42-B3D9-F13CD8158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123" y="2750052"/>
            <a:ext cx="667551" cy="6598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DE9E89C-D9DB-5F4A-A296-A563562C2169}"/>
              </a:ext>
            </a:extLst>
          </p:cNvPr>
          <p:cNvSpPr txBox="1"/>
          <p:nvPr/>
        </p:nvSpPr>
        <p:spPr>
          <a:xfrm>
            <a:off x="519950" y="4402687"/>
            <a:ext cx="1763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100" dirty="0"/>
              <a:t>- </a:t>
            </a:r>
            <a:r>
              <a:rPr kumimoji="1" lang="ko-KR" altLang="en-US" sz="1100" dirty="0"/>
              <a:t>온도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습도</a:t>
            </a:r>
            <a:r>
              <a:rPr kumimoji="1" lang="en-US" altLang="ko-KR" sz="1100" dirty="0"/>
              <a:t>,</a:t>
            </a:r>
            <a:r>
              <a:rPr kumimoji="1" lang="ko-KR" altLang="en-US" sz="1100" dirty="0"/>
              <a:t> </a:t>
            </a:r>
            <a:r>
              <a:rPr kumimoji="1" lang="en-US" altLang="ko-KR" sz="1100" dirty="0"/>
              <a:t>led </a:t>
            </a:r>
            <a:r>
              <a:rPr kumimoji="1" lang="ko-KR" altLang="en-US" sz="1100" dirty="0"/>
              <a:t>정보 교환</a:t>
            </a:r>
            <a:endParaRPr kumimoji="1" lang="ko-Kore-KR" altLang="en-US" sz="11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905CD4A-F2AE-444F-BCDE-0D30910AEDC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346"/>
          <a:stretch/>
        </p:blipFill>
        <p:spPr>
          <a:xfrm>
            <a:off x="683939" y="3424219"/>
            <a:ext cx="1461613" cy="87473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419B358-89ED-FF4E-BEE2-48DE75A186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376" t="27645" r="10228" b="27457"/>
          <a:stretch/>
        </p:blipFill>
        <p:spPr>
          <a:xfrm>
            <a:off x="667478" y="1995869"/>
            <a:ext cx="1342522" cy="465565"/>
          </a:xfrm>
          <a:prstGeom prst="rect">
            <a:avLst/>
          </a:prstGeom>
        </p:spPr>
      </p:pic>
      <p:sp>
        <p:nvSpPr>
          <p:cNvPr id="12" name="왼쪽/오른쪽 화살표[L] 11">
            <a:extLst>
              <a:ext uri="{FF2B5EF4-FFF2-40B4-BE49-F238E27FC236}">
                <a16:creationId xmlns:a16="http://schemas.microsoft.com/office/drawing/2014/main" id="{26A55469-0965-3943-9FAD-010843C2626F}"/>
              </a:ext>
            </a:extLst>
          </p:cNvPr>
          <p:cNvSpPr/>
          <p:nvPr/>
        </p:nvSpPr>
        <p:spPr>
          <a:xfrm>
            <a:off x="2105974" y="2057189"/>
            <a:ext cx="1230127" cy="171463"/>
          </a:xfrm>
          <a:prstGeom prst="leftRightArrow">
            <a:avLst/>
          </a:prstGeom>
          <a:solidFill>
            <a:srgbClr val="6F2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76DDBB7F-4F60-8E41-B6F3-8A0CB7DFB836}"/>
              </a:ext>
            </a:extLst>
          </p:cNvPr>
          <p:cNvSpPr/>
          <p:nvPr/>
        </p:nvSpPr>
        <p:spPr>
          <a:xfrm rot="19357684">
            <a:off x="2142574" y="3070301"/>
            <a:ext cx="1534178" cy="234798"/>
          </a:xfrm>
          <a:prstGeom prst="rightArrow">
            <a:avLst/>
          </a:prstGeom>
          <a:solidFill>
            <a:srgbClr val="6F2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03A62B-AB97-5244-8F55-34485D542951}"/>
              </a:ext>
            </a:extLst>
          </p:cNvPr>
          <p:cNvSpPr txBox="1"/>
          <p:nvPr/>
        </p:nvSpPr>
        <p:spPr>
          <a:xfrm>
            <a:off x="2298509" y="1755085"/>
            <a:ext cx="858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500" dirty="0"/>
              <a:t>양방향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5E0C886-7F3F-984B-8C0E-2DECBD3CF234}"/>
              </a:ext>
            </a:extLst>
          </p:cNvPr>
          <p:cNvSpPr txBox="1"/>
          <p:nvPr/>
        </p:nvSpPr>
        <p:spPr>
          <a:xfrm>
            <a:off x="2360226" y="2769472"/>
            <a:ext cx="796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 err="1"/>
              <a:t>단방향</a:t>
            </a:r>
            <a:endParaRPr kumimoji="1" lang="ko-Kore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720650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05E1C6F-5C92-4243-A2AA-BD63D4F69A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BD5AE7-4298-3F40-A43E-639EBBCA0F50}"/>
              </a:ext>
            </a:extLst>
          </p:cNvPr>
          <p:cNvSpPr/>
          <p:nvPr/>
        </p:nvSpPr>
        <p:spPr>
          <a:xfrm>
            <a:off x="5028792" y="894208"/>
            <a:ext cx="2134413" cy="2134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0E147BA-A1A6-CA44-BF9B-616DE167409C}"/>
              </a:ext>
            </a:extLst>
          </p:cNvPr>
          <p:cNvSpPr txBox="1">
            <a:spLocks/>
          </p:cNvSpPr>
          <p:nvPr/>
        </p:nvSpPr>
        <p:spPr>
          <a:xfrm>
            <a:off x="1848465" y="3298722"/>
            <a:ext cx="8495070" cy="1784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6000" dirty="0">
                <a:solidFill>
                  <a:srgbClr val="FFFFFF"/>
                </a:solidFill>
              </a:rPr>
              <a:t>사이트 접속 해보기</a:t>
            </a:r>
            <a:endParaRPr kumimoji="1" lang="en-US" altLang="en-US" sz="6000" dirty="0">
              <a:solidFill>
                <a:srgbClr val="FFFFFF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57F590F-70A8-D946-AAE3-36EDBD44AADC}"/>
              </a:ext>
            </a:extLst>
          </p:cNvPr>
          <p:cNvSpPr txBox="1">
            <a:spLocks/>
          </p:cNvSpPr>
          <p:nvPr/>
        </p:nvSpPr>
        <p:spPr>
          <a:xfrm>
            <a:off x="1848465" y="5258851"/>
            <a:ext cx="8495070" cy="904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en-US" altLang="ko-Kore-K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http://changminiot5698.iptime.org</a:t>
            </a:r>
            <a:r>
              <a:rPr kumimoji="1" lang="en-US" altLang="ko-Kore-KR" sz="2400" dirty="0">
                <a:solidFill>
                  <a:schemeClr val="bg1"/>
                </a:solidFill>
              </a:rPr>
              <a:t> </a:t>
            </a:r>
            <a:endParaRPr kumimoji="1" lang="en-US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2FC9D2-9CBD-CE4E-ACC4-5653712C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34" y="1319253"/>
            <a:ext cx="1275931" cy="12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34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1C7FE-CBA1-D04C-8574-6B71160A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IoT </a:t>
            </a:r>
            <a:r>
              <a:rPr kumimoji="1" lang="ko-Kore-KR" altLang="en-US" dirty="0"/>
              <a:t>란</a:t>
            </a:r>
            <a:r>
              <a:rPr kumimoji="1" lang="en-US" altLang="ko-Kore-KR" dirty="0"/>
              <a:t>?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81C010-5D25-A544-968D-551752F6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IoT : Internet of Things</a:t>
            </a:r>
          </a:p>
          <a:p>
            <a:r>
              <a:rPr kumimoji="1" lang="ko-KR" altLang="en-US" dirty="0"/>
              <a:t>모든 종류의 객체에 인터넷 연결을 하는 것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사람이 휴대하는 단말기 뿐 아니라 생활 속 모든 단말 기기를 네트워크에 연결하여 정보를 생성하고 공유하는 초 연결 네트워크 환경</a:t>
            </a:r>
            <a:r>
              <a:rPr kumimoji="1" lang="en-US" altLang="ko-KR" dirty="0"/>
              <a:t>.</a:t>
            </a:r>
          </a:p>
          <a:p>
            <a:r>
              <a:rPr lang="en-US" altLang="ko-Kore-KR" dirty="0"/>
              <a:t>IoT </a:t>
            </a:r>
            <a:r>
              <a:rPr lang="ko-KR" altLang="en-US" dirty="0"/>
              <a:t>센서 기기는 대기시간에 덜 민감하고 처리량 요구사항은 </a:t>
            </a:r>
            <a:r>
              <a:rPr lang="en-US" altLang="ko-KR" dirty="0"/>
              <a:t> </a:t>
            </a:r>
            <a:r>
              <a:rPr lang="ko-KR" altLang="en-US" dirty="0"/>
              <a:t>낮지만</a:t>
            </a:r>
            <a:r>
              <a:rPr lang="en-US" altLang="ko-KR" dirty="0"/>
              <a:t>,</a:t>
            </a:r>
            <a:r>
              <a:rPr lang="ko-KR" altLang="en-US" dirty="0"/>
              <a:t> 저비용</a:t>
            </a:r>
            <a:r>
              <a:rPr lang="en-US" altLang="ko-KR" dirty="0"/>
              <a:t>, </a:t>
            </a:r>
            <a:r>
              <a:rPr lang="ko-KR" altLang="en-US" dirty="0"/>
              <a:t>저 에너지 소비 장치가 필요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1885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5FAF8B-BB43-334A-AE7F-9DEB7F3B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실제</a:t>
            </a:r>
            <a:r>
              <a:rPr kumimoji="1"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동작 원리</a:t>
            </a:r>
            <a:endParaRPr kumimoji="1" lang="en-US" alt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1680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4A6C1F-2B9D-1548-9C3B-F0115864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832" y="1784856"/>
            <a:ext cx="4064672" cy="24710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A7E0A0-12FF-E44F-8AE6-CCA797C2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7" y="117990"/>
            <a:ext cx="11701983" cy="722269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 err="1"/>
              <a:t>smart_iot_home</a:t>
            </a:r>
            <a:r>
              <a:rPr kumimoji="1" lang="ko-KR" altLang="en-US" dirty="0"/>
              <a:t> 프로세스</a:t>
            </a:r>
            <a:r>
              <a:rPr kumimoji="1" lang="en-US" altLang="ko-Kore-KR" dirty="0"/>
              <a:t> – PC</a:t>
            </a:r>
            <a:r>
              <a:rPr kumimoji="1" lang="ko-KR" altLang="en-US" dirty="0"/>
              <a:t>서버로 정보 전달 방식</a:t>
            </a:r>
            <a:endParaRPr kumimoji="1" lang="ko-Kore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91FA19-FE12-9648-81D4-E32CFEEF289F}"/>
              </a:ext>
            </a:extLst>
          </p:cNvPr>
          <p:cNvSpPr txBox="1"/>
          <p:nvPr/>
        </p:nvSpPr>
        <p:spPr>
          <a:xfrm>
            <a:off x="8533507" y="923700"/>
            <a:ext cx="1498642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django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서버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B62DE9-31BB-954E-8404-691BFEEB95F1}"/>
              </a:ext>
            </a:extLst>
          </p:cNvPr>
          <p:cNvSpPr txBox="1"/>
          <p:nvPr/>
        </p:nvSpPr>
        <p:spPr>
          <a:xfrm>
            <a:off x="3600885" y="931938"/>
            <a:ext cx="1498642" cy="370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raspberry </a:t>
            </a:r>
            <a:endParaRPr kumimoji="1" lang="ko-Kore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60EF5E9-4985-3347-801A-90BEFD6CCE67}"/>
              </a:ext>
            </a:extLst>
          </p:cNvPr>
          <p:cNvGrpSpPr/>
          <p:nvPr/>
        </p:nvGrpSpPr>
        <p:grpSpPr>
          <a:xfrm>
            <a:off x="8864905" y="1395352"/>
            <a:ext cx="3255221" cy="2007938"/>
            <a:chOff x="6561438" y="1445741"/>
            <a:chExt cx="4106563" cy="2007938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7C68431-8F4D-6747-A73F-C95862B05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866" b="62960"/>
            <a:stretch/>
          </p:blipFill>
          <p:spPr>
            <a:xfrm>
              <a:off x="6561439" y="1445741"/>
              <a:ext cx="4106562" cy="1791729"/>
            </a:xfrm>
            <a:prstGeom prst="rect">
              <a:avLst/>
            </a:prstGeom>
          </p:spPr>
        </p:pic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7A80EACB-23A8-D347-BEC4-436BA30D9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5069" r="25866" b="10546"/>
            <a:stretch/>
          </p:blipFill>
          <p:spPr>
            <a:xfrm>
              <a:off x="6561438" y="3241555"/>
              <a:ext cx="4106562" cy="212124"/>
            </a:xfrm>
            <a:prstGeom prst="rect">
              <a:avLst/>
            </a:prstGeom>
          </p:spPr>
        </p:pic>
      </p:grp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CEDCE792-0813-644D-BBC0-9B8F0C30E2E5}"/>
              </a:ext>
            </a:extLst>
          </p:cNvPr>
          <p:cNvSpPr/>
          <p:nvPr/>
        </p:nvSpPr>
        <p:spPr>
          <a:xfrm rot="20047739">
            <a:off x="7633605" y="3100010"/>
            <a:ext cx="1178127" cy="1233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C8B1C-889E-D94D-83F7-E3384082CBEF}"/>
              </a:ext>
            </a:extLst>
          </p:cNvPr>
          <p:cNvSpPr txBox="1"/>
          <p:nvPr/>
        </p:nvSpPr>
        <p:spPr>
          <a:xfrm>
            <a:off x="7668995" y="2478454"/>
            <a:ext cx="1067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rgbClr val="FF0000"/>
                </a:solidFill>
              </a:rPr>
              <a:t>온도</a:t>
            </a:r>
            <a:r>
              <a:rPr kumimoji="1" lang="en-US" altLang="ko-KR" sz="1500" dirty="0">
                <a:solidFill>
                  <a:srgbClr val="FF0000"/>
                </a:solidFill>
              </a:rPr>
              <a:t>/</a:t>
            </a:r>
            <a:r>
              <a:rPr kumimoji="1" lang="ko-KR" altLang="en-US" sz="1500" dirty="0">
                <a:solidFill>
                  <a:srgbClr val="FF0000"/>
                </a:solidFill>
              </a:rPr>
              <a:t>습도 정보 전달</a:t>
            </a:r>
            <a:endParaRPr kumimoji="1" lang="ko-Kore-KR" altLang="en-US" sz="1500" dirty="0">
              <a:solidFill>
                <a:srgbClr val="FF0000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D7DC606-F3AD-3447-916E-3483BF149810}"/>
              </a:ext>
            </a:extLst>
          </p:cNvPr>
          <p:cNvGrpSpPr/>
          <p:nvPr/>
        </p:nvGrpSpPr>
        <p:grpSpPr>
          <a:xfrm>
            <a:off x="8864905" y="3536441"/>
            <a:ext cx="3346509" cy="3203569"/>
            <a:chOff x="6561437" y="3536441"/>
            <a:chExt cx="4221725" cy="3203569"/>
          </a:xfrm>
        </p:grpSpPr>
        <p:pic>
          <p:nvPicPr>
            <p:cNvPr id="32" name="그림 31" descr="텍스트이(가) 표시된 사진&#10;&#10;자동 생성된 설명">
              <a:extLst>
                <a:ext uri="{FF2B5EF4-FFF2-40B4-BE49-F238E27FC236}">
                  <a16:creationId xmlns:a16="http://schemas.microsoft.com/office/drawing/2014/main" id="{CEFD2517-06EC-E343-886A-305C75822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46327" b="94239"/>
            <a:stretch/>
          </p:blipFill>
          <p:spPr>
            <a:xfrm>
              <a:off x="6561437" y="3536441"/>
              <a:ext cx="4221725" cy="395070"/>
            </a:xfrm>
            <a:prstGeom prst="rect">
              <a:avLst/>
            </a:prstGeom>
          </p:spPr>
        </p:pic>
        <p:pic>
          <p:nvPicPr>
            <p:cNvPr id="33" name="그림 32" descr="텍스트이(가) 표시된 사진&#10;&#10;자동 생성된 설명">
              <a:extLst>
                <a:ext uri="{FF2B5EF4-FFF2-40B4-BE49-F238E27FC236}">
                  <a16:creationId xmlns:a16="http://schemas.microsoft.com/office/drawing/2014/main" id="{D3F40608-CDEB-9C4A-B67C-504788FD5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569" r="46327"/>
            <a:stretch/>
          </p:blipFill>
          <p:spPr>
            <a:xfrm>
              <a:off x="6561437" y="3931510"/>
              <a:ext cx="4221725" cy="2808500"/>
            </a:xfrm>
            <a:prstGeom prst="rect">
              <a:avLst/>
            </a:prstGeom>
          </p:spPr>
        </p:pic>
      </p:grpSp>
      <p:sp>
        <p:nvSpPr>
          <p:cNvPr id="23" name="액자 22">
            <a:extLst>
              <a:ext uri="{FF2B5EF4-FFF2-40B4-BE49-F238E27FC236}">
                <a16:creationId xmlns:a16="http://schemas.microsoft.com/office/drawing/2014/main" id="{3CDCB9FD-2086-7B4C-9F06-D97D418415DB}"/>
              </a:ext>
            </a:extLst>
          </p:cNvPr>
          <p:cNvSpPr/>
          <p:nvPr/>
        </p:nvSpPr>
        <p:spPr>
          <a:xfrm>
            <a:off x="8879598" y="2041988"/>
            <a:ext cx="3070202" cy="1169772"/>
          </a:xfrm>
          <a:prstGeom prst="frame">
            <a:avLst>
              <a:gd name="adj1" fmla="val 3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7" name="액자 36">
            <a:extLst>
              <a:ext uri="{FF2B5EF4-FFF2-40B4-BE49-F238E27FC236}">
                <a16:creationId xmlns:a16="http://schemas.microsoft.com/office/drawing/2014/main" id="{525BF0FD-FD70-804B-BD84-14EC658B8107}"/>
              </a:ext>
            </a:extLst>
          </p:cNvPr>
          <p:cNvSpPr/>
          <p:nvPr/>
        </p:nvSpPr>
        <p:spPr>
          <a:xfrm>
            <a:off x="9560898" y="4031123"/>
            <a:ext cx="2388903" cy="883467"/>
          </a:xfrm>
          <a:prstGeom prst="frame">
            <a:avLst>
              <a:gd name="adj1" fmla="val 3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0029B177-2F1F-4A48-92AB-2E18E552318D}"/>
              </a:ext>
            </a:extLst>
          </p:cNvPr>
          <p:cNvSpPr/>
          <p:nvPr/>
        </p:nvSpPr>
        <p:spPr>
          <a:xfrm>
            <a:off x="3964648" y="3372097"/>
            <a:ext cx="3626572" cy="765772"/>
          </a:xfrm>
          <a:prstGeom prst="frame">
            <a:avLst>
              <a:gd name="adj1" fmla="val 3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9" name="오른쪽 화살표[R] 38">
            <a:extLst>
              <a:ext uri="{FF2B5EF4-FFF2-40B4-BE49-F238E27FC236}">
                <a16:creationId xmlns:a16="http://schemas.microsoft.com/office/drawing/2014/main" id="{C55F3CE0-4A00-294C-BB69-60A4B12F404A}"/>
              </a:ext>
            </a:extLst>
          </p:cNvPr>
          <p:cNvSpPr/>
          <p:nvPr/>
        </p:nvSpPr>
        <p:spPr>
          <a:xfrm rot="1723117">
            <a:off x="7604798" y="4064487"/>
            <a:ext cx="1856741" cy="1057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D08F60-F491-314D-B40B-29EA0CC16248}"/>
              </a:ext>
            </a:extLst>
          </p:cNvPr>
          <p:cNvSpPr txBox="1"/>
          <p:nvPr/>
        </p:nvSpPr>
        <p:spPr>
          <a:xfrm>
            <a:off x="7694865" y="4136991"/>
            <a:ext cx="10676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rgbClr val="FF0000"/>
                </a:solidFill>
              </a:rPr>
              <a:t>led</a:t>
            </a:r>
            <a:r>
              <a:rPr kumimoji="1" lang="ko-KR" altLang="en-US" sz="1500" dirty="0">
                <a:solidFill>
                  <a:srgbClr val="FF0000"/>
                </a:solidFill>
              </a:rPr>
              <a:t>정보 전달</a:t>
            </a:r>
            <a:endParaRPr kumimoji="1" lang="ko-Kore-KR" altLang="en-US" sz="15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91BA42-3478-354D-BE74-86DACF5A6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251" y="4265453"/>
            <a:ext cx="3676650" cy="317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28CC16-5077-954D-B1DD-A9FAAA035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00" y="1523469"/>
            <a:ext cx="2655841" cy="240804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5B19EA1-476C-5A4D-B015-41C02A2ED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200" y="4609783"/>
            <a:ext cx="2655841" cy="139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543EDB-4375-174C-8EC7-5F0348148326}"/>
              </a:ext>
            </a:extLst>
          </p:cNvPr>
          <p:cNvSpPr txBox="1"/>
          <p:nvPr/>
        </p:nvSpPr>
        <p:spPr>
          <a:xfrm>
            <a:off x="252712" y="4265453"/>
            <a:ext cx="190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Arduion_nano</a:t>
            </a:r>
            <a:endParaRPr kumimoji="1"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60F361-4C13-6F44-8016-F9297BB6A6E0}"/>
              </a:ext>
            </a:extLst>
          </p:cNvPr>
          <p:cNvSpPr txBox="1"/>
          <p:nvPr/>
        </p:nvSpPr>
        <p:spPr>
          <a:xfrm>
            <a:off x="252711" y="1032968"/>
            <a:ext cx="190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Arduino_uno</a:t>
            </a:r>
            <a:endParaRPr kumimoji="1" lang="ko-Kore-KR" altLang="en-US" dirty="0"/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4003806D-F0BD-5A48-A74D-51EB5F2E39EE}"/>
              </a:ext>
            </a:extLst>
          </p:cNvPr>
          <p:cNvSpPr/>
          <p:nvPr/>
        </p:nvSpPr>
        <p:spPr>
          <a:xfrm>
            <a:off x="3936290" y="2132983"/>
            <a:ext cx="2661458" cy="345471"/>
          </a:xfrm>
          <a:prstGeom prst="frame">
            <a:avLst>
              <a:gd name="adj1" fmla="val 159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1" name="액자 40">
            <a:extLst>
              <a:ext uri="{FF2B5EF4-FFF2-40B4-BE49-F238E27FC236}">
                <a16:creationId xmlns:a16="http://schemas.microsoft.com/office/drawing/2014/main" id="{33002A6D-FDA9-5843-841E-DA089A864B51}"/>
              </a:ext>
            </a:extLst>
          </p:cNvPr>
          <p:cNvSpPr/>
          <p:nvPr/>
        </p:nvSpPr>
        <p:spPr>
          <a:xfrm>
            <a:off x="3930251" y="2847668"/>
            <a:ext cx="2661458" cy="345471"/>
          </a:xfrm>
          <a:prstGeom prst="frame">
            <a:avLst>
              <a:gd name="adj1" fmla="val 1592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2" name="액자 41">
            <a:extLst>
              <a:ext uri="{FF2B5EF4-FFF2-40B4-BE49-F238E27FC236}">
                <a16:creationId xmlns:a16="http://schemas.microsoft.com/office/drawing/2014/main" id="{20C4400F-E869-E541-9F4E-C144A2009BA5}"/>
              </a:ext>
            </a:extLst>
          </p:cNvPr>
          <p:cNvSpPr/>
          <p:nvPr/>
        </p:nvSpPr>
        <p:spPr>
          <a:xfrm>
            <a:off x="232717" y="5710781"/>
            <a:ext cx="1621883" cy="345471"/>
          </a:xfrm>
          <a:prstGeom prst="frame">
            <a:avLst>
              <a:gd name="adj1" fmla="val 1592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3" name="액자 42">
            <a:extLst>
              <a:ext uri="{FF2B5EF4-FFF2-40B4-BE49-F238E27FC236}">
                <a16:creationId xmlns:a16="http://schemas.microsoft.com/office/drawing/2014/main" id="{19F3A4B2-6966-C947-856C-D89F840501A3}"/>
              </a:ext>
            </a:extLst>
          </p:cNvPr>
          <p:cNvSpPr/>
          <p:nvPr/>
        </p:nvSpPr>
        <p:spPr>
          <a:xfrm>
            <a:off x="398554" y="3446173"/>
            <a:ext cx="1621883" cy="345471"/>
          </a:xfrm>
          <a:prstGeom prst="frame">
            <a:avLst>
              <a:gd name="adj1" fmla="val 159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6F97113D-54FF-2147-AB75-70A7E6D4D519}"/>
              </a:ext>
            </a:extLst>
          </p:cNvPr>
          <p:cNvSpPr/>
          <p:nvPr/>
        </p:nvSpPr>
        <p:spPr>
          <a:xfrm rot="19581665">
            <a:off x="1919712" y="2936574"/>
            <a:ext cx="2069773" cy="16765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오른쪽 화살표[R] 44">
            <a:extLst>
              <a:ext uri="{FF2B5EF4-FFF2-40B4-BE49-F238E27FC236}">
                <a16:creationId xmlns:a16="http://schemas.microsoft.com/office/drawing/2014/main" id="{4693EE1C-9B71-414F-9E3F-3B3513CE01DE}"/>
              </a:ext>
            </a:extLst>
          </p:cNvPr>
          <p:cNvSpPr/>
          <p:nvPr/>
        </p:nvSpPr>
        <p:spPr>
          <a:xfrm rot="18320041">
            <a:off x="1232851" y="4401600"/>
            <a:ext cx="3310710" cy="22497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001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21094F6-EEA7-0544-8E6A-AB1114A2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12" y="1371138"/>
            <a:ext cx="3651884" cy="305088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0D80839-1D20-8D4D-A53A-6A4577414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93" b="53960"/>
          <a:stretch/>
        </p:blipFill>
        <p:spPr>
          <a:xfrm>
            <a:off x="7571096" y="1297607"/>
            <a:ext cx="4401493" cy="426278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FF3A231-6D78-3345-9A4E-2A34FD260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7" y="117990"/>
            <a:ext cx="11330925" cy="722269"/>
          </a:xfrm>
        </p:spPr>
        <p:txBody>
          <a:bodyPr>
            <a:normAutofit fontScale="90000"/>
          </a:bodyPr>
          <a:lstStyle/>
          <a:p>
            <a:r>
              <a:rPr kumimoji="1" lang="en-US" altLang="ko-Kore-KR" dirty="0" err="1"/>
              <a:t>smart_iot_home</a:t>
            </a:r>
            <a:r>
              <a:rPr kumimoji="1" lang="en-US" altLang="ko-Kore-KR" dirty="0"/>
              <a:t> 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raspberry-&gt; </a:t>
            </a:r>
            <a:r>
              <a:rPr kumimoji="1" lang="en-US" altLang="ko-KR" dirty="0" err="1"/>
              <a:t>arduino</a:t>
            </a:r>
            <a:r>
              <a:rPr kumimoji="1" lang="ko-KR" altLang="en-US" dirty="0"/>
              <a:t>로 정보 전달 </a:t>
            </a:r>
            <a:endParaRPr kumimoji="1" lang="ko-Kore-KR" altLang="en-US" dirty="0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43637812-EF9C-E44C-B9E9-5A97FC29034E}"/>
              </a:ext>
            </a:extLst>
          </p:cNvPr>
          <p:cNvSpPr/>
          <p:nvPr/>
        </p:nvSpPr>
        <p:spPr>
          <a:xfrm>
            <a:off x="3591043" y="1493231"/>
            <a:ext cx="3314700" cy="2540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69F65DF-AC13-DF43-8E45-3DC8678EF60E}"/>
              </a:ext>
            </a:extLst>
          </p:cNvPr>
          <p:cNvSpPr/>
          <p:nvPr/>
        </p:nvSpPr>
        <p:spPr>
          <a:xfrm>
            <a:off x="8195599" y="3884604"/>
            <a:ext cx="3550924" cy="1372862"/>
          </a:xfrm>
          <a:prstGeom prst="frame">
            <a:avLst>
              <a:gd name="adj1" fmla="val 30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왼쪽 화살표[L] 9">
            <a:extLst>
              <a:ext uri="{FF2B5EF4-FFF2-40B4-BE49-F238E27FC236}">
                <a16:creationId xmlns:a16="http://schemas.microsoft.com/office/drawing/2014/main" id="{8B5AC3C9-B91C-6843-B9AE-B0C2DB854ABF}"/>
              </a:ext>
            </a:extLst>
          </p:cNvPr>
          <p:cNvSpPr/>
          <p:nvPr/>
        </p:nvSpPr>
        <p:spPr>
          <a:xfrm rot="3019454">
            <a:off x="5925476" y="2986044"/>
            <a:ext cx="2697385" cy="22821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09FB5-1995-B545-9231-36191F1532B0}"/>
              </a:ext>
            </a:extLst>
          </p:cNvPr>
          <p:cNvSpPr txBox="1"/>
          <p:nvPr/>
        </p:nvSpPr>
        <p:spPr>
          <a:xfrm>
            <a:off x="6224210" y="3267417"/>
            <a:ext cx="13468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rgbClr val="FF0000"/>
                </a:solidFill>
              </a:rPr>
              <a:t>led</a:t>
            </a:r>
            <a:r>
              <a:rPr kumimoji="1" lang="ko-KR" altLang="en-US" sz="1500" dirty="0">
                <a:solidFill>
                  <a:srgbClr val="FF0000"/>
                </a:solidFill>
              </a:rPr>
              <a:t>정보 전달</a:t>
            </a:r>
            <a:endParaRPr kumimoji="1" lang="ko-Kore-KR" altLang="en-US" sz="1500" dirty="0">
              <a:solidFill>
                <a:srgbClr val="FF0000"/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B743F2E-66FF-DB44-9DEF-4EEB545755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512"/>
          <a:stretch/>
        </p:blipFill>
        <p:spPr>
          <a:xfrm>
            <a:off x="219411" y="1223441"/>
            <a:ext cx="2720535" cy="3230430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1942AEC4-3B8E-F84C-B6FB-75AD978E5C5C}"/>
              </a:ext>
            </a:extLst>
          </p:cNvPr>
          <p:cNvSpPr/>
          <p:nvPr/>
        </p:nvSpPr>
        <p:spPr>
          <a:xfrm>
            <a:off x="634483" y="1251211"/>
            <a:ext cx="1602280" cy="24202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7" name="왼쪽 화살표[L] 16">
            <a:extLst>
              <a:ext uri="{FF2B5EF4-FFF2-40B4-BE49-F238E27FC236}">
                <a16:creationId xmlns:a16="http://schemas.microsoft.com/office/drawing/2014/main" id="{D2E22938-6237-584C-B5F6-7F2DA45F120B}"/>
              </a:ext>
            </a:extLst>
          </p:cNvPr>
          <p:cNvSpPr/>
          <p:nvPr/>
        </p:nvSpPr>
        <p:spPr>
          <a:xfrm rot="884674">
            <a:off x="2300664" y="1430778"/>
            <a:ext cx="1250428" cy="12204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DF27E-48B1-5041-8C53-9C1FA2F0632A}"/>
              </a:ext>
            </a:extLst>
          </p:cNvPr>
          <p:cNvSpPr txBox="1"/>
          <p:nvPr/>
        </p:nvSpPr>
        <p:spPr>
          <a:xfrm>
            <a:off x="2292423" y="1662568"/>
            <a:ext cx="13468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rgbClr val="FF0000"/>
                </a:solidFill>
              </a:rPr>
              <a:t>led</a:t>
            </a:r>
            <a:r>
              <a:rPr kumimoji="1" lang="ko-KR" altLang="en-US" sz="1500" dirty="0">
                <a:solidFill>
                  <a:srgbClr val="FF0000"/>
                </a:solidFill>
              </a:rPr>
              <a:t>정보 전달</a:t>
            </a:r>
            <a:endParaRPr kumimoji="1" lang="ko-Kore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27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4ACEEF-48F2-794D-8766-97D8A15C2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B3B5DA2-4D48-6B45-80A0-C2F77FCBB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en-US" sz="5200">
                <a:solidFill>
                  <a:srgbClr val="FFFFFF"/>
                </a:solidFill>
              </a:rPr>
              <a:t>감사합니다</a:t>
            </a:r>
            <a:r>
              <a:rPr kumimoji="1" lang="en-US" altLang="ko-Kore-KR" sz="5200">
                <a:solidFill>
                  <a:srgbClr val="FFFFFF"/>
                </a:solidFill>
              </a:rPr>
              <a:t>.</a:t>
            </a:r>
            <a:endParaRPr kumimoji="1" lang="en-US" alt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6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070483-8415-BD49-8A0F-373D1478244C}"/>
              </a:ext>
            </a:extLst>
          </p:cNvPr>
          <p:cNvSpPr/>
          <p:nvPr/>
        </p:nvSpPr>
        <p:spPr>
          <a:xfrm>
            <a:off x="438660" y="735697"/>
            <a:ext cx="3610099" cy="5386608"/>
          </a:xfrm>
          <a:prstGeom prst="rect">
            <a:avLst/>
          </a:prstGeom>
          <a:solidFill>
            <a:srgbClr val="1D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F02F3C-00A8-244A-8EEF-19F4B055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50" y="1170258"/>
            <a:ext cx="3999971" cy="1690798"/>
          </a:xfrm>
        </p:spPr>
        <p:txBody>
          <a:bodyPr>
            <a:normAutofit/>
          </a:bodyPr>
          <a:lstStyle/>
          <a:p>
            <a:r>
              <a:rPr kumimoji="1" lang="en-US" altLang="ko-Kore-KR" sz="4000" dirty="0">
                <a:solidFill>
                  <a:schemeClr val="bg1"/>
                </a:solidFill>
              </a:rPr>
              <a:t>IoT</a:t>
            </a:r>
            <a:r>
              <a:rPr kumimoji="1" lang="ko-KR" altLang="en-US" sz="4000" dirty="0">
                <a:solidFill>
                  <a:schemeClr val="bg1"/>
                </a:solidFill>
              </a:rPr>
              <a:t> 활용</a:t>
            </a:r>
            <a:endParaRPr kumimoji="1" lang="ko-Kore-KR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BB53E-58A8-F840-A7DE-63666D7F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950" y="3017992"/>
            <a:ext cx="3999971" cy="3721829"/>
          </a:xfrm>
        </p:spPr>
        <p:txBody>
          <a:bodyPr>
            <a:normAutofit/>
          </a:bodyPr>
          <a:lstStyle/>
          <a:p>
            <a:r>
              <a:rPr kumimoji="1" lang="ko-Kore-KR" altLang="en-US" sz="2000">
                <a:solidFill>
                  <a:schemeClr val="bg1"/>
                </a:solidFill>
              </a:rPr>
              <a:t>스마트</a:t>
            </a:r>
            <a:r>
              <a:rPr kumimoji="1" lang="ko-KR" altLang="en-US" sz="2000">
                <a:solidFill>
                  <a:schemeClr val="bg1"/>
                </a:solidFill>
              </a:rPr>
              <a:t> 홈</a:t>
            </a:r>
            <a:r>
              <a:rPr kumimoji="1" lang="en-US" altLang="ko-KR" sz="2000">
                <a:solidFill>
                  <a:schemeClr val="bg1"/>
                </a:solidFill>
              </a:rPr>
              <a:t>(smart home)</a:t>
            </a:r>
            <a:r>
              <a:rPr kumimoji="1" lang="ko-KR" altLang="en-US" sz="2000">
                <a:solidFill>
                  <a:schemeClr val="bg1"/>
                </a:solidFill>
              </a:rPr>
              <a:t> </a:t>
            </a:r>
            <a:endParaRPr kumimoji="1" lang="en-US" altLang="ko-KR" sz="2000">
              <a:solidFill>
                <a:schemeClr val="bg1"/>
              </a:solidFill>
            </a:endParaRPr>
          </a:p>
          <a:p>
            <a:r>
              <a:rPr kumimoji="1" lang="ko-KR" altLang="en-US" sz="2000">
                <a:solidFill>
                  <a:schemeClr val="bg1"/>
                </a:solidFill>
              </a:rPr>
              <a:t>스마트 공장</a:t>
            </a:r>
            <a:endParaRPr kumimoji="1" lang="en-US" altLang="ko-KR" sz="2000">
              <a:solidFill>
                <a:schemeClr val="bg1"/>
              </a:solidFill>
            </a:endParaRPr>
          </a:p>
          <a:p>
            <a:r>
              <a:rPr kumimoji="1" lang="ko-KR" altLang="en-US" sz="2000">
                <a:solidFill>
                  <a:schemeClr val="bg1"/>
                </a:solidFill>
              </a:rPr>
              <a:t>스마트 시티</a:t>
            </a:r>
            <a:endParaRPr kumimoji="1" lang="en-US" altLang="ko-KR" sz="2000">
              <a:solidFill>
                <a:schemeClr val="bg1"/>
              </a:solidFill>
            </a:endParaRPr>
          </a:p>
          <a:p>
            <a:r>
              <a:rPr kumimoji="1" lang="ko-KR" altLang="en-US" sz="2000">
                <a:solidFill>
                  <a:schemeClr val="bg1"/>
                </a:solidFill>
              </a:rPr>
              <a:t>자율 주행 자동차</a:t>
            </a:r>
            <a:endParaRPr kumimoji="1" lang="en-US" altLang="ko-KR" sz="2000">
              <a:solidFill>
                <a:schemeClr val="bg1"/>
              </a:solidFill>
            </a:endParaRPr>
          </a:p>
          <a:p>
            <a:r>
              <a:rPr kumimoji="1" lang="ko-KR" altLang="en-US" sz="2000">
                <a:solidFill>
                  <a:schemeClr val="bg1"/>
                </a:solidFill>
              </a:rPr>
              <a:t>디지털 헬스</a:t>
            </a:r>
            <a:endParaRPr kumimoji="1" lang="en-US" altLang="ko-KR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kumimoji="1" lang="en-US" altLang="ko-KR" sz="2000">
              <a:solidFill>
                <a:schemeClr val="bg1"/>
              </a:solidFill>
            </a:endParaRPr>
          </a:p>
          <a:p>
            <a:endParaRPr kumimoji="1" lang="en-US" altLang="ko-KR" sz="2000">
              <a:solidFill>
                <a:schemeClr val="bg1"/>
              </a:solidFill>
            </a:endParaRPr>
          </a:p>
          <a:p>
            <a:endParaRPr kumimoji="1" lang="ko-Kore-KR" altLang="en-US" sz="20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E6F8EC-0C82-4849-AD6C-208CEF5F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33" y="578133"/>
            <a:ext cx="3325118" cy="33251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2B2F62-9F4D-7C44-B9CF-64EF6D477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469" y="578133"/>
            <a:ext cx="3325118" cy="33251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E8DB63-CF88-3848-BC5B-541CBF75C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604" y="4139118"/>
            <a:ext cx="2152419" cy="2152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5F4658-6472-6F4F-811C-32B0D4E78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164" y="4136997"/>
            <a:ext cx="2152419" cy="21524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1691D8-1EE9-604F-8B0B-FBC501954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167" y="4134863"/>
            <a:ext cx="2152419" cy="21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1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A39D9A-30AD-8B4B-AA4A-32462C116298}"/>
              </a:ext>
            </a:extLst>
          </p:cNvPr>
          <p:cNvSpPr/>
          <p:nvPr/>
        </p:nvSpPr>
        <p:spPr>
          <a:xfrm>
            <a:off x="0" y="0"/>
            <a:ext cx="2802577" cy="6858000"/>
          </a:xfrm>
          <a:prstGeom prst="rect">
            <a:avLst/>
          </a:prstGeom>
          <a:solidFill>
            <a:srgbClr val="1D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F60BB3B-64A3-CC4C-A3BC-A1D352BD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39" y="2529467"/>
            <a:ext cx="2835163" cy="1869400"/>
          </a:xfrm>
        </p:spPr>
        <p:txBody>
          <a:bodyPr>
            <a:noAutofit/>
          </a:bodyPr>
          <a:lstStyle/>
          <a:p>
            <a:r>
              <a:rPr kumimoji="1" lang="en-US" altLang="ko-Kore-KR" sz="3000" dirty="0">
                <a:solidFill>
                  <a:schemeClr val="bg1"/>
                </a:solidFill>
              </a:rPr>
              <a:t>IoT</a:t>
            </a:r>
            <a:r>
              <a:rPr kumimoji="1" lang="ko-KR" altLang="en-US" sz="3000" dirty="0">
                <a:solidFill>
                  <a:schemeClr val="bg1"/>
                </a:solidFill>
              </a:rPr>
              <a:t>을</a:t>
            </a:r>
            <a:r>
              <a:rPr kumimoji="1" lang="en-US" altLang="ko-KR" sz="3000" dirty="0">
                <a:solidFill>
                  <a:schemeClr val="bg1"/>
                </a:solidFill>
              </a:rPr>
              <a:t> </a:t>
            </a:r>
            <a:r>
              <a:rPr kumimoji="1" lang="ko-KR" altLang="en-US" sz="3000" dirty="0">
                <a:solidFill>
                  <a:schemeClr val="bg1"/>
                </a:solidFill>
              </a:rPr>
              <a:t>위한 무선네트워크 </a:t>
            </a:r>
            <a:endParaRPr kumimoji="1" lang="ko-Kore-KR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F815D08-6F49-C245-B089-9444E3E49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779" y="403576"/>
            <a:ext cx="9125607" cy="1603375"/>
          </a:xfrm>
        </p:spPr>
        <p:txBody>
          <a:bodyPr wrap="square" anchor="t">
            <a:normAutofit lnSpcReduction="10000"/>
          </a:bodyPr>
          <a:lstStyle/>
          <a:p>
            <a:r>
              <a:rPr kumimoji="1" lang="ko-KR" altLang="en-US" sz="2000" dirty="0"/>
              <a:t>무선네트워크</a:t>
            </a:r>
            <a:endParaRPr kumimoji="1" lang="en-US" altLang="ko-KR" sz="2000" dirty="0"/>
          </a:p>
          <a:p>
            <a:pPr lvl="1"/>
            <a:r>
              <a:rPr kumimoji="1" lang="ko-KR" altLang="en-US" sz="2000" dirty="0" err="1"/>
              <a:t>셀룰러</a:t>
            </a:r>
            <a:r>
              <a:rPr kumimoji="1" lang="ko-KR" altLang="en-US" sz="2000" dirty="0"/>
              <a:t> 폰 같이 무선으로 데이터를 기지국으로 송수신하는 네트워크</a:t>
            </a:r>
            <a:endParaRPr kumimoji="1" lang="en-US" altLang="ko-KR" sz="2000" dirty="0"/>
          </a:p>
          <a:p>
            <a:pPr lvl="1"/>
            <a:r>
              <a:rPr kumimoji="1" lang="en-US" altLang="ko-KR" sz="2000" dirty="0"/>
              <a:t>1~5G</a:t>
            </a:r>
            <a:r>
              <a:rPr kumimoji="1" lang="ko-KR" altLang="en-US" sz="2000" dirty="0"/>
              <a:t> 세대 로 나뉨 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핸드폰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자율자동차등은 기지국으로 무선신호를 보내 무선네트워크를 사용하게 된다</a:t>
            </a:r>
            <a:r>
              <a:rPr kumimoji="1" lang="en-US" altLang="ko-KR" sz="2000" dirty="0"/>
              <a:t>.</a:t>
            </a:r>
          </a:p>
          <a:p>
            <a:pPr marL="0" indent="0">
              <a:buNone/>
            </a:pPr>
            <a:endParaRPr kumimoji="1" lang="en-US" altLang="ko-Kore-KR" sz="2000" dirty="0"/>
          </a:p>
          <a:p>
            <a:pPr marL="0" indent="0">
              <a:buNone/>
            </a:pPr>
            <a:endParaRPr kumimoji="1" lang="en-US" altLang="ko-Kore-KR" sz="2000" dirty="0"/>
          </a:p>
          <a:p>
            <a:pPr marL="0" indent="0">
              <a:buNone/>
            </a:pPr>
            <a:endParaRPr kumimoji="1" lang="ko-Kore-KR" altLang="en-US" sz="2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5089B0-1A84-944D-84EE-0D1EE7421858}"/>
              </a:ext>
            </a:extLst>
          </p:cNvPr>
          <p:cNvSpPr txBox="1">
            <a:spLocks/>
          </p:cNvSpPr>
          <p:nvPr/>
        </p:nvSpPr>
        <p:spPr>
          <a:xfrm>
            <a:off x="2950779" y="1990204"/>
            <a:ext cx="9125607" cy="11951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MIMO</a:t>
            </a:r>
          </a:p>
          <a:p>
            <a:pPr lvl="1"/>
            <a:r>
              <a:rPr kumimoji="1" lang="en-US" altLang="ko-KR" sz="2000" dirty="0"/>
              <a:t>Multiple Input Multiple Output: </a:t>
            </a:r>
            <a:r>
              <a:rPr kumimoji="1" lang="ko-KR" altLang="en-US" sz="2000" dirty="0"/>
              <a:t>다중 송수신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안테나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특정 영역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대의 전자기파를 송신 혹은 수신하기 위한 변환장치</a:t>
            </a:r>
            <a:r>
              <a:rPr kumimoji="1" lang="en-US" altLang="ko-KR" sz="2000" dirty="0"/>
              <a:t>) </a:t>
            </a:r>
            <a:r>
              <a:rPr kumimoji="1" lang="ko-KR" altLang="en-US" sz="2000" dirty="0"/>
              <a:t>기술</a:t>
            </a: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ore-KR" altLang="en-US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26973BD-80D7-E74E-927D-72B77FFDC3CE}"/>
              </a:ext>
            </a:extLst>
          </p:cNvPr>
          <p:cNvSpPr txBox="1">
            <a:spLocks/>
          </p:cNvSpPr>
          <p:nvPr/>
        </p:nvSpPr>
        <p:spPr>
          <a:xfrm>
            <a:off x="2950778" y="3059216"/>
            <a:ext cx="9125607" cy="358605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/>
              <a:t>MIMO</a:t>
            </a:r>
            <a:r>
              <a:rPr kumimoji="1" lang="ko-KR" altLang="en-US" sz="2400" dirty="0"/>
              <a:t>의 주요 기능</a:t>
            </a:r>
            <a:endParaRPr kumimoji="1" lang="en-US" altLang="ko-KR" sz="2400" dirty="0"/>
          </a:p>
          <a:p>
            <a:pPr lvl="1"/>
            <a:r>
              <a:rPr kumimoji="1" lang="ko-KR" altLang="en-US" sz="2000" dirty="0"/>
              <a:t>공간 </a:t>
            </a:r>
            <a:r>
              <a:rPr kumimoji="1" lang="ko-KR" altLang="en-US" sz="2000" dirty="0" err="1"/>
              <a:t>다이버시티</a:t>
            </a:r>
            <a:r>
              <a:rPr kumimoji="1" lang="en-US" altLang="ko-KR" sz="2000" dirty="0"/>
              <a:t>(Spatial Diversity): SD</a:t>
            </a:r>
          </a:p>
          <a:p>
            <a:pPr lvl="2"/>
            <a:r>
              <a:rPr kumimoji="1" lang="ko-KR" altLang="en-US" sz="1600" dirty="0"/>
              <a:t>여러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개의 안테나에서 동일한 데이터를 전송해 신뢰도 향상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ko-KR" altLang="en-US" sz="1600" dirty="0"/>
              <a:t>송수신 기지국에 여러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개의 안테나를 설치해 서로 다른 채널을 사용하게 만든 다음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동일한 데이터를 전송한다</a:t>
            </a:r>
            <a:r>
              <a:rPr kumimoji="1" lang="en-US" altLang="ko-KR" sz="1600" dirty="0"/>
              <a:t>. </a:t>
            </a:r>
            <a:r>
              <a:rPr kumimoji="1" lang="ko-KR" altLang="en-US" sz="1600" dirty="0"/>
              <a:t>단말기는 그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중에서 </a:t>
            </a:r>
            <a:r>
              <a:rPr kumimoji="1" lang="ko-KR" altLang="en-US" sz="1600" dirty="0" err="1"/>
              <a:t>페이딩</a:t>
            </a:r>
            <a:r>
              <a:rPr kumimoji="1" lang="ko-KR" altLang="en-US" sz="1600" dirty="0"/>
              <a:t> 영향이 가장 적고 품질이 양호한 것을 선택하거나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여러 채널에 받은 데이터를 합성하여 데이터를 얻는다</a:t>
            </a:r>
            <a:r>
              <a:rPr kumimoji="1" lang="en-US" altLang="ko-KR" sz="1600" dirty="0"/>
              <a:t>. </a:t>
            </a:r>
          </a:p>
          <a:p>
            <a:pPr lvl="1"/>
            <a:endParaRPr kumimoji="1" lang="en-US" altLang="ko-Kore-KR" sz="2000" dirty="0"/>
          </a:p>
          <a:p>
            <a:pPr lvl="1"/>
            <a:r>
              <a:rPr kumimoji="1" lang="ko-KR" altLang="en-US" sz="2000" dirty="0"/>
              <a:t>공간 다중화</a:t>
            </a:r>
            <a:r>
              <a:rPr kumimoji="1" lang="en-US" altLang="ko-KR" sz="2000" dirty="0"/>
              <a:t>(</a:t>
            </a:r>
            <a:r>
              <a:rPr kumimoji="1" lang="en-US" altLang="ko-Kore-KR" sz="2000" dirty="0"/>
              <a:t>Spatial Multiplexing): SM</a:t>
            </a:r>
          </a:p>
          <a:p>
            <a:pPr lvl="2"/>
            <a:r>
              <a:rPr kumimoji="1" lang="ko-KR" altLang="en-US" sz="1600" dirty="0"/>
              <a:t>단일 주파수에서 여러 안테나를 사용해 다양한 경로에 다른 데이터를 동시에 전송</a:t>
            </a:r>
            <a:r>
              <a:rPr kumimoji="1" lang="en-US" altLang="ko-KR" sz="1600" dirty="0"/>
              <a:t>.(</a:t>
            </a:r>
            <a:r>
              <a:rPr kumimoji="1" lang="ko-KR" altLang="en-US" sz="1600" dirty="0"/>
              <a:t>안테나 수만큼 용량 증가</a:t>
            </a:r>
            <a:r>
              <a:rPr kumimoji="1" lang="en-US" altLang="ko-KR" sz="1600" dirty="0"/>
              <a:t>)</a:t>
            </a:r>
          </a:p>
          <a:p>
            <a:pPr lvl="2"/>
            <a:r>
              <a:rPr kumimoji="1" lang="ko-KR" altLang="en-US" sz="1600" dirty="0"/>
              <a:t>데이터 처리율을 높이기 위해 사용하는 기술로 시간이나 주파수를 쪼개는 것이 아닌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공간을 쪼개서 다중화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하는 기술</a:t>
            </a:r>
            <a:endParaRPr kumimoji="1" lang="en-US" altLang="ko-Kore-KR" sz="16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ore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5041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B1543CB-7ED4-4B4F-8446-DA675DD5F60F}"/>
              </a:ext>
            </a:extLst>
          </p:cNvPr>
          <p:cNvSpPr/>
          <p:nvPr/>
        </p:nvSpPr>
        <p:spPr>
          <a:xfrm>
            <a:off x="0" y="0"/>
            <a:ext cx="2802577" cy="6858000"/>
          </a:xfrm>
          <a:prstGeom prst="rect">
            <a:avLst/>
          </a:prstGeom>
          <a:solidFill>
            <a:srgbClr val="1D37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0CAA76A-CD5D-3542-A40F-0CA77B223173}"/>
              </a:ext>
            </a:extLst>
          </p:cNvPr>
          <p:cNvSpPr txBox="1">
            <a:spLocks/>
          </p:cNvSpPr>
          <p:nvPr/>
        </p:nvSpPr>
        <p:spPr>
          <a:xfrm>
            <a:off x="3135087" y="2166741"/>
            <a:ext cx="4858075" cy="437656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WLAN: </a:t>
            </a:r>
          </a:p>
          <a:p>
            <a:pPr lvl="1"/>
            <a:r>
              <a:rPr kumimoji="1" lang="en-US" altLang="ko-KR" sz="2000" dirty="0"/>
              <a:t>Wireless Local Area Network(</a:t>
            </a:r>
            <a:r>
              <a:rPr kumimoji="1" lang="ko-KR" altLang="en-US" sz="2000" dirty="0"/>
              <a:t>무선 </a:t>
            </a:r>
            <a:r>
              <a:rPr kumimoji="1" lang="en-US" altLang="ko-KR" sz="2000" dirty="0"/>
              <a:t>LAN)</a:t>
            </a:r>
          </a:p>
          <a:p>
            <a:pPr lvl="1"/>
            <a:r>
              <a:rPr kumimoji="1" lang="ko-KR" altLang="en-US" sz="2000" dirty="0"/>
              <a:t>무선 근거리 네트워크</a:t>
            </a:r>
            <a:endParaRPr kumimoji="1" lang="en-US" altLang="ko-KR" sz="2000" dirty="0"/>
          </a:p>
          <a:p>
            <a:pPr lvl="1"/>
            <a:r>
              <a:rPr lang="ko-KR" altLang="en-US" sz="2000" dirty="0"/>
              <a:t>일반적으로 전송 </a:t>
            </a:r>
            <a:r>
              <a:rPr lang="ko-KR" altLang="en-US" sz="2000" b="1" dirty="0"/>
              <a:t>거리</a:t>
            </a:r>
            <a:r>
              <a:rPr lang="ko-KR" altLang="en-US" sz="2000" dirty="0"/>
              <a:t>가 약 </a:t>
            </a:r>
            <a:r>
              <a:rPr lang="en-US" altLang="ko-KR" sz="2000" dirty="0"/>
              <a:t>50</a:t>
            </a:r>
            <a:r>
              <a:rPr lang="en-US" altLang="ko-Kore-KR" sz="2000" dirty="0"/>
              <a:t>m </a:t>
            </a:r>
            <a:r>
              <a:rPr lang="ko-KR" altLang="en-US" sz="2000" dirty="0"/>
              <a:t>정도의 </a:t>
            </a:r>
            <a:r>
              <a:rPr lang="ko-KR" altLang="en-US" sz="2000" b="1" dirty="0"/>
              <a:t>거리</a:t>
            </a:r>
            <a:endParaRPr kumimoji="1" lang="en-US" altLang="ko-KR" sz="2000" dirty="0"/>
          </a:p>
          <a:p>
            <a:r>
              <a:rPr kumimoji="1" lang="en-US" altLang="ko-KR" sz="2000" dirty="0"/>
              <a:t>WPAN:</a:t>
            </a:r>
          </a:p>
          <a:p>
            <a:pPr lvl="1"/>
            <a:r>
              <a:rPr kumimoji="1" lang="en-US" altLang="ko-KR" sz="2000" dirty="0"/>
              <a:t>Wireless Personal Area Network(</a:t>
            </a:r>
            <a:r>
              <a:rPr kumimoji="1" lang="ko-KR" altLang="en-US" sz="2000" dirty="0"/>
              <a:t>무선 </a:t>
            </a:r>
            <a:r>
              <a:rPr kumimoji="1" lang="en-US" altLang="ko-KR" sz="2000" dirty="0"/>
              <a:t>PAN)</a:t>
            </a:r>
          </a:p>
          <a:p>
            <a:pPr lvl="1"/>
            <a:r>
              <a:rPr kumimoji="1" lang="ko-KR" altLang="en-US" sz="2000" dirty="0"/>
              <a:t>무선 개인 </a:t>
            </a:r>
            <a:r>
              <a:rPr kumimoji="1" lang="ko-KR" altLang="en-US" sz="2000" dirty="0" err="1"/>
              <a:t>영역망</a:t>
            </a:r>
            <a:endParaRPr kumimoji="1" lang="en-US" altLang="ko-KR" sz="2000" dirty="0"/>
          </a:p>
          <a:p>
            <a:pPr lvl="1"/>
            <a:r>
              <a:rPr lang="ko-KR" altLang="en-US" sz="2000" dirty="0"/>
              <a:t>대개 </a:t>
            </a:r>
            <a:r>
              <a:rPr lang="en-US" altLang="ko-KR" sz="2000" dirty="0"/>
              <a:t>10 </a:t>
            </a:r>
            <a:r>
              <a:rPr lang="en-US" altLang="ko-Kore-KR" sz="2000" dirty="0"/>
              <a:t>m </a:t>
            </a:r>
            <a:r>
              <a:rPr lang="ko-KR" altLang="en-US" sz="2000" dirty="0"/>
              <a:t>안팎의 개인 영역 내에 위치한 정보기술 장치들 간의 상호 통신</a:t>
            </a:r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ore-KR" altLang="en-US" sz="2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BF1F6E-5324-A746-9BEE-5C9A9F65F6D4}"/>
              </a:ext>
            </a:extLst>
          </p:cNvPr>
          <p:cNvSpPr txBox="1">
            <a:spLocks/>
          </p:cNvSpPr>
          <p:nvPr/>
        </p:nvSpPr>
        <p:spPr>
          <a:xfrm>
            <a:off x="7993162" y="2166740"/>
            <a:ext cx="3024466" cy="324840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800" dirty="0" err="1"/>
              <a:t>비면허</a:t>
            </a:r>
            <a:r>
              <a:rPr kumimoji="1" lang="ko-KR" altLang="en-US" sz="1800" dirty="0"/>
              <a:t> 주파수 대역</a:t>
            </a:r>
            <a:r>
              <a:rPr kumimoji="1" lang="en-US" altLang="ko-KR" sz="1800" dirty="0"/>
              <a:t>: </a:t>
            </a:r>
          </a:p>
          <a:p>
            <a:pPr lvl="1"/>
            <a:r>
              <a:rPr kumimoji="1" lang="ko-KR" altLang="en-US" sz="1800" dirty="0"/>
              <a:t>특별한 허가 없이 기술 규격을 충족하는 것만으로 누구나 이용 가능한 주파수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ore-KR" altLang="en-US" sz="18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199D5AF-CE01-7347-93D9-7D28471D2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77" y="1031296"/>
            <a:ext cx="2616441" cy="4795408"/>
          </a:xfrm>
        </p:spPr>
        <p:txBody>
          <a:bodyPr>
            <a:normAutofit/>
          </a:bodyPr>
          <a:lstStyle/>
          <a:p>
            <a:r>
              <a:rPr kumimoji="1" lang="en-US" altLang="ko-Kore-KR" sz="3000" dirty="0">
                <a:solidFill>
                  <a:srgbClr val="FFFFFF"/>
                </a:solidFill>
              </a:rPr>
              <a:t>IoT</a:t>
            </a:r>
            <a:r>
              <a:rPr kumimoji="1" lang="ko-Kore-KR" altLang="en-US" sz="3000" dirty="0">
                <a:solidFill>
                  <a:srgbClr val="FFFFFF"/>
                </a:solidFill>
              </a:rPr>
              <a:t>을</a:t>
            </a:r>
            <a:r>
              <a:rPr kumimoji="1" lang="ko-KR" altLang="en-US" sz="3000" dirty="0">
                <a:solidFill>
                  <a:srgbClr val="FFFFFF"/>
                </a:solidFill>
              </a:rPr>
              <a:t> 구현하는 데 사용되는  근거리 통신 </a:t>
            </a:r>
            <a:endParaRPr kumimoji="1" lang="ko-Kore-KR" altLang="en-US" sz="3000" dirty="0">
              <a:solidFill>
                <a:srgbClr val="FFFFFF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F7392D5-A5AA-A84A-82D2-501A7B39698B}"/>
              </a:ext>
            </a:extLst>
          </p:cNvPr>
          <p:cNvSpPr txBox="1">
            <a:spLocks/>
          </p:cNvSpPr>
          <p:nvPr/>
        </p:nvSpPr>
        <p:spPr>
          <a:xfrm>
            <a:off x="3135087" y="722703"/>
            <a:ext cx="7514606" cy="18047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/>
              <a:t>근거리 통신</a:t>
            </a:r>
            <a:endParaRPr kumimoji="1" lang="en-US" altLang="ko-KR" sz="2000" dirty="0"/>
          </a:p>
          <a:p>
            <a:pPr lvl="1"/>
            <a:r>
              <a:rPr kumimoji="1" lang="en-US" altLang="ko-KR" sz="2000" dirty="0" err="1"/>
              <a:t>Wifi</a:t>
            </a:r>
            <a:r>
              <a:rPr kumimoji="1" lang="en-US" altLang="ko-KR" sz="2000" dirty="0"/>
              <a:t> 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비면허대역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600mbps</a:t>
            </a:r>
            <a:r>
              <a:rPr kumimoji="1" lang="ko-KR" altLang="en-US" sz="2000" dirty="0"/>
              <a:t> 속도를 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wlan</a:t>
            </a:r>
            <a:endParaRPr kumimoji="1" lang="en-US" altLang="ko-KR" sz="2000" dirty="0"/>
          </a:p>
          <a:p>
            <a:pPr lvl="1"/>
            <a:r>
              <a:rPr kumimoji="1" lang="en-US" altLang="ko-KR" sz="2000" dirty="0"/>
              <a:t>Bluetooth: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비면허대역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최근 </a:t>
            </a:r>
            <a:r>
              <a:rPr kumimoji="1" lang="en-US" altLang="ko-KR" sz="2000" dirty="0"/>
              <a:t>ble5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2mbps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속도를 가짐</a:t>
            </a:r>
            <a:r>
              <a:rPr kumimoji="1" lang="en-US" altLang="ko-KR" sz="2000" dirty="0"/>
              <a:t>, </a:t>
            </a:r>
            <a:r>
              <a:rPr kumimoji="1" lang="en-US" altLang="ko-KR" sz="2000" dirty="0" err="1"/>
              <a:t>wpan</a:t>
            </a:r>
            <a:endParaRPr kumimoji="1" lang="en-US" altLang="ko-KR" sz="2000" dirty="0"/>
          </a:p>
          <a:p>
            <a:endParaRPr kumimoji="1"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ore-KR" sz="20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590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BC9E67-B89A-5947-A2AD-D58FED25B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883" r="6404" b="-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5DAB5B-7419-3048-8248-8B58A4F9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rgbClr val="000000"/>
                </a:solidFill>
              </a:rPr>
              <a:t>Smart Home</a:t>
            </a:r>
            <a:endParaRPr kumimoji="1" lang="ko-Kore-KR" altLang="en-US">
              <a:solidFill>
                <a:srgbClr val="00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CCB929-4896-6042-B7F9-50C872A4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ko-KR" altLang="en-US" sz="1300" dirty="0">
                <a:solidFill>
                  <a:srgbClr val="000000"/>
                </a:solidFill>
              </a:rPr>
              <a:t>스마트홈이란</a:t>
            </a:r>
            <a:r>
              <a:rPr lang="en-US" altLang="ko-KR" sz="1300" dirty="0">
                <a:solidFill>
                  <a:srgbClr val="000000"/>
                </a:solidFill>
              </a:rPr>
              <a:t>?</a:t>
            </a:r>
          </a:p>
          <a:p>
            <a:pPr marL="457200" lvl="1" indent="0">
              <a:buNone/>
            </a:pPr>
            <a:r>
              <a:rPr lang="en-US" altLang="ko-KR" sz="1300" dirty="0">
                <a:solidFill>
                  <a:srgbClr val="000000"/>
                </a:solidFill>
              </a:rPr>
              <a:t>IoT</a:t>
            </a:r>
            <a:r>
              <a:rPr lang="ko-KR" altLang="en-US" sz="1300" dirty="0" err="1">
                <a:solidFill>
                  <a:srgbClr val="000000"/>
                </a:solidFill>
              </a:rPr>
              <a:t>를</a:t>
            </a:r>
            <a:r>
              <a:rPr lang="ko-KR" altLang="en-US" sz="1300" dirty="0">
                <a:solidFill>
                  <a:srgbClr val="000000"/>
                </a:solidFill>
              </a:rPr>
              <a:t> 기반으로 여러 형태의 서비스를 제공하는</a:t>
            </a:r>
            <a:endParaRPr lang="en-US" altLang="ko-KR" sz="13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ko-KR" altLang="en-US" sz="1300" dirty="0">
                <a:solidFill>
                  <a:srgbClr val="000000"/>
                </a:solidFill>
              </a:rPr>
              <a:t>새로운 주거 형태</a:t>
            </a:r>
            <a:endParaRPr lang="en-US" altLang="ko-KR" sz="13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altLang="ko-KR" sz="13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ko-KR" altLang="en-US" sz="1300" dirty="0">
                <a:solidFill>
                  <a:srgbClr val="000000"/>
                </a:solidFill>
              </a:rPr>
              <a:t>외부에서 인터넷을 통해 집안의 가스 </a:t>
            </a:r>
            <a:r>
              <a:rPr lang="ko-KR" altLang="en-US" sz="1300" dirty="0" err="1">
                <a:solidFill>
                  <a:srgbClr val="000000"/>
                </a:solidFill>
              </a:rPr>
              <a:t>벨브를</a:t>
            </a:r>
            <a:r>
              <a:rPr lang="ko-KR" altLang="en-US" sz="1300" dirty="0">
                <a:solidFill>
                  <a:srgbClr val="000000"/>
                </a:solidFill>
              </a:rPr>
              <a:t> 잠글 수 있고 집안의 온도를 체크해서 집에 도착하기 전에 에어컨을 킬 수 있다</a:t>
            </a:r>
            <a:r>
              <a:rPr lang="en-US" altLang="ko-KR" sz="1300" dirty="0">
                <a:solidFill>
                  <a:srgbClr val="000000"/>
                </a:solidFill>
              </a:rPr>
              <a:t>.</a:t>
            </a:r>
            <a:r>
              <a:rPr lang="ko-KR" altLang="en-US" sz="1300" dirty="0">
                <a:solidFill>
                  <a:srgbClr val="00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altLang="ko-KR" sz="1300" dirty="0">
              <a:solidFill>
                <a:srgbClr val="000000"/>
              </a:solidFill>
            </a:endParaRPr>
          </a:p>
          <a:p>
            <a:r>
              <a:rPr lang="ko-KR" altLang="en-US" sz="1300" dirty="0">
                <a:solidFill>
                  <a:srgbClr val="000000"/>
                </a:solidFill>
              </a:rPr>
              <a:t> </a:t>
            </a:r>
            <a:r>
              <a:rPr lang="en-US" altLang="ko-Kore-KR" sz="1300" dirty="0">
                <a:solidFill>
                  <a:srgbClr val="000000"/>
                </a:solidFill>
              </a:rPr>
              <a:t>IoT </a:t>
            </a:r>
            <a:r>
              <a:rPr lang="ko-KR" altLang="en-US" sz="1300" dirty="0">
                <a:solidFill>
                  <a:srgbClr val="000000"/>
                </a:solidFill>
              </a:rPr>
              <a:t>통해 언제 어디서나 집 안 또는 밖에서 원격 제어 가능해야 한다</a:t>
            </a:r>
            <a:r>
              <a:rPr lang="en-US" altLang="ko-KR" sz="1300" dirty="0">
                <a:solidFill>
                  <a:srgbClr val="000000"/>
                </a:solidFill>
              </a:rPr>
              <a:t>.</a:t>
            </a:r>
          </a:p>
          <a:p>
            <a:pPr marL="457200" lvl="1" indent="0">
              <a:buNone/>
            </a:pPr>
            <a:r>
              <a:rPr lang="en-US" altLang="ko-KR" sz="1300" dirty="0">
                <a:solidFill>
                  <a:srgbClr val="000000"/>
                </a:solidFill>
              </a:rPr>
              <a:t>-&gt;</a:t>
            </a:r>
            <a:r>
              <a:rPr lang="ko-KR" altLang="en-US" sz="1300" dirty="0">
                <a:solidFill>
                  <a:srgbClr val="000000"/>
                </a:solidFill>
              </a:rPr>
              <a:t> 외부에서 접속하기 위해서는 사설</a:t>
            </a:r>
            <a:r>
              <a:rPr lang="en-US" altLang="ko-KR" sz="1300" dirty="0">
                <a:solidFill>
                  <a:srgbClr val="000000"/>
                </a:solidFill>
              </a:rPr>
              <a:t> </a:t>
            </a:r>
            <a:r>
              <a:rPr lang="en-US" altLang="ko-KR" sz="1300" dirty="0" err="1">
                <a:solidFill>
                  <a:srgbClr val="000000"/>
                </a:solidFill>
              </a:rPr>
              <a:t>ip</a:t>
            </a:r>
            <a:r>
              <a:rPr lang="ko-KR" altLang="en-US" sz="1300" dirty="0">
                <a:solidFill>
                  <a:srgbClr val="000000"/>
                </a:solidFill>
              </a:rPr>
              <a:t>가 아닌 공인 </a:t>
            </a:r>
            <a:r>
              <a:rPr lang="en-US" altLang="ko-KR" sz="1300" dirty="0" err="1">
                <a:solidFill>
                  <a:srgbClr val="000000"/>
                </a:solidFill>
              </a:rPr>
              <a:t>ip</a:t>
            </a:r>
            <a:r>
              <a:rPr lang="ko-KR" altLang="en-US" sz="1300" dirty="0">
                <a:solidFill>
                  <a:srgbClr val="000000"/>
                </a:solidFill>
              </a:rPr>
              <a:t>가 필요하다</a:t>
            </a:r>
            <a:r>
              <a:rPr lang="en-US" altLang="ko-KR" sz="1300" dirty="0">
                <a:solidFill>
                  <a:srgbClr val="000000"/>
                </a:solidFill>
              </a:rPr>
              <a:t>.</a:t>
            </a:r>
            <a:br>
              <a:rPr lang="ko-KR" altLang="en-US" sz="1300" dirty="0">
                <a:solidFill>
                  <a:srgbClr val="000000"/>
                </a:solidFill>
              </a:rPr>
            </a:br>
            <a:endParaRPr kumimoji="1" lang="ko-Kore-KR" altLang="en-US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1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27DFF-68D9-FF44-8165-2F8710DC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39" y="167301"/>
            <a:ext cx="9314893" cy="1325563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일반적인 </a:t>
            </a:r>
            <a:r>
              <a:rPr kumimoji="1" lang="en-US" altLang="ko-KR" dirty="0"/>
              <a:t>Smart Home </a:t>
            </a:r>
            <a:r>
              <a:rPr kumimoji="1" lang="ko-KR" altLang="en-US" dirty="0"/>
              <a:t>네트워크 구성</a:t>
            </a:r>
            <a:endParaRPr kumimoji="1" lang="ko-Kore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0FCCEC1-6A8A-614B-BB9A-49B1D84D6496}"/>
              </a:ext>
            </a:extLst>
          </p:cNvPr>
          <p:cNvGrpSpPr/>
          <p:nvPr/>
        </p:nvGrpSpPr>
        <p:grpSpPr>
          <a:xfrm>
            <a:off x="270899" y="1694744"/>
            <a:ext cx="11650201" cy="4314460"/>
            <a:chOff x="141311" y="1492864"/>
            <a:chExt cx="11650201" cy="43144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26B434D-82BD-5D48-ADAC-D5F5767F2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8523" y="3953780"/>
              <a:ext cx="1682989" cy="140697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F6187B-4E6F-C642-AA93-E2B787380CBE}"/>
                </a:ext>
              </a:extLst>
            </p:cNvPr>
            <p:cNvSpPr txBox="1"/>
            <p:nvPr/>
          </p:nvSpPr>
          <p:spPr>
            <a:xfrm>
              <a:off x="6354965" y="2805882"/>
              <a:ext cx="11349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Server</a:t>
              </a:r>
            </a:p>
            <a:p>
              <a:pPr algn="ctr"/>
              <a:r>
                <a:rPr kumimoji="1" lang="ko-KR" altLang="en-US" dirty="0"/>
                <a:t>공인 </a:t>
              </a:r>
              <a:r>
                <a:rPr kumimoji="1" lang="en-US" altLang="ko-KR" dirty="0" err="1"/>
                <a:t>ip</a:t>
              </a:r>
              <a:r>
                <a:rPr kumimoji="1" lang="en-US" altLang="ko-KR" dirty="0"/>
                <a:t>:</a:t>
              </a:r>
            </a:p>
            <a:p>
              <a:pPr algn="ctr"/>
              <a:r>
                <a:rPr kumimoji="1" lang="en-US" altLang="ko-KR" dirty="0" err="1"/>
                <a:t>x.x.x.x</a:t>
              </a:r>
              <a:endParaRPr kumimoji="1" lang="ko-Kore-KR" altLang="en-US" dirty="0"/>
            </a:p>
          </p:txBody>
        </p:sp>
        <p:sp>
          <p:nvSpPr>
            <p:cNvPr id="22" name="위쪽/아래쪽 화살표[U] 21">
              <a:extLst>
                <a:ext uri="{FF2B5EF4-FFF2-40B4-BE49-F238E27FC236}">
                  <a16:creationId xmlns:a16="http://schemas.microsoft.com/office/drawing/2014/main" id="{4F483006-4AF7-C945-80D4-8D71A83CBBA1}"/>
                </a:ext>
              </a:extLst>
            </p:cNvPr>
            <p:cNvSpPr/>
            <p:nvPr/>
          </p:nvSpPr>
          <p:spPr>
            <a:xfrm rot="3046362">
              <a:off x="5631129" y="2080337"/>
              <a:ext cx="201327" cy="81175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56540E-376C-4347-9C89-48470C8E2DBC}"/>
                </a:ext>
              </a:extLst>
            </p:cNvPr>
            <p:cNvSpPr txBox="1"/>
            <p:nvPr/>
          </p:nvSpPr>
          <p:spPr>
            <a:xfrm>
              <a:off x="10255501" y="5499547"/>
              <a:ext cx="1494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/>
                <a:t>외부 접속 기기</a:t>
              </a:r>
              <a:endParaRPr kumimoji="1" lang="ko-Kore-KR" alt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E83DF6-CE32-324A-85C6-0FC7C3B15029}"/>
                </a:ext>
              </a:extLst>
            </p:cNvPr>
            <p:cNvSpPr txBox="1"/>
            <p:nvPr/>
          </p:nvSpPr>
          <p:spPr>
            <a:xfrm>
              <a:off x="10029255" y="3579321"/>
              <a:ext cx="619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LTE</a:t>
              </a:r>
              <a:endParaRPr kumimoji="1" lang="ko-Kore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1832BEB-295A-DB4A-8314-EE782615F5BB}"/>
                </a:ext>
              </a:extLst>
            </p:cNvPr>
            <p:cNvGrpSpPr/>
            <p:nvPr/>
          </p:nvGrpSpPr>
          <p:grpSpPr>
            <a:xfrm>
              <a:off x="6261667" y="1492864"/>
              <a:ext cx="1396543" cy="1228567"/>
              <a:chOff x="7306636" y="1016929"/>
              <a:chExt cx="1396543" cy="1228567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8C81C117-5F1F-3C4C-8688-F35E861B9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421" r="21037"/>
              <a:stretch/>
            </p:blipFill>
            <p:spPr>
              <a:xfrm>
                <a:off x="7306636" y="1048683"/>
                <a:ext cx="700645" cy="119681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3FDB3B82-396D-A14C-A8D4-BFE3639F4F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421" r="21037"/>
              <a:stretch/>
            </p:blipFill>
            <p:spPr>
              <a:xfrm>
                <a:off x="8002534" y="1016929"/>
                <a:ext cx="700645" cy="1196813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D8F0D2-43FB-0C4A-A660-6D1457854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295" t="27927" r="34166" b="38210"/>
            <a:stretch/>
          </p:blipFill>
          <p:spPr>
            <a:xfrm>
              <a:off x="2856091" y="3320300"/>
              <a:ext cx="1119888" cy="129858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41642F-37AE-2B4E-9EB5-98DFA0AA6FF5}"/>
                </a:ext>
              </a:extLst>
            </p:cNvPr>
            <p:cNvSpPr txBox="1"/>
            <p:nvPr/>
          </p:nvSpPr>
          <p:spPr>
            <a:xfrm>
              <a:off x="4660430" y="3331330"/>
              <a:ext cx="12883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500" dirty="0" err="1"/>
                <a:t>WiFi</a:t>
              </a:r>
              <a:r>
                <a:rPr kumimoji="1" lang="en-US" altLang="ko-KR" sz="1500" dirty="0"/>
                <a:t> </a:t>
              </a:r>
              <a:r>
                <a:rPr kumimoji="1" lang="ko-KR" altLang="en-US" sz="1500" dirty="0"/>
                <a:t>공유기</a:t>
              </a:r>
              <a:endParaRPr kumimoji="1" lang="ko-Kore-KR" altLang="en-US" sz="150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3A9745-F9A0-0C40-8154-653952A2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5112" y="2239684"/>
              <a:ext cx="1214329" cy="121432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E531EAD-338C-CB4C-B789-E56C9FCF0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664" y="3542473"/>
              <a:ext cx="940024" cy="94002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F030CA9-DA40-E946-A681-905443347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108" t="13786" r="32320" b="14008"/>
            <a:stretch/>
          </p:blipFill>
          <p:spPr>
            <a:xfrm>
              <a:off x="8869249" y="2779934"/>
              <a:ext cx="736096" cy="140697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2CB88D-6631-FF41-914B-73AF4EC7BB61}"/>
                </a:ext>
              </a:extLst>
            </p:cNvPr>
            <p:cNvSpPr txBox="1"/>
            <p:nvPr/>
          </p:nvSpPr>
          <p:spPr>
            <a:xfrm>
              <a:off x="4827284" y="2055018"/>
              <a:ext cx="1108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routing</a:t>
              </a:r>
              <a:endParaRPr kumimoji="1" lang="ko-Kore-KR" altLang="en-US" dirty="0"/>
            </a:p>
          </p:txBody>
        </p:sp>
        <p:sp>
          <p:nvSpPr>
            <p:cNvPr id="41" name="위쪽/아래쪽 화살표[U] 40">
              <a:extLst>
                <a:ext uri="{FF2B5EF4-FFF2-40B4-BE49-F238E27FC236}">
                  <a16:creationId xmlns:a16="http://schemas.microsoft.com/office/drawing/2014/main" id="{4702A70E-E817-6C41-8648-1F194D057596}"/>
                </a:ext>
              </a:extLst>
            </p:cNvPr>
            <p:cNvSpPr/>
            <p:nvPr/>
          </p:nvSpPr>
          <p:spPr>
            <a:xfrm rot="3046362">
              <a:off x="4196378" y="3196324"/>
              <a:ext cx="201327" cy="81175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E37732-C6CA-214A-AA79-4BF5EC847677}"/>
                </a:ext>
              </a:extLst>
            </p:cNvPr>
            <p:cNvSpPr txBox="1"/>
            <p:nvPr/>
          </p:nvSpPr>
          <p:spPr>
            <a:xfrm>
              <a:off x="2806345" y="4547006"/>
              <a:ext cx="12883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500" dirty="0"/>
                <a:t>스마트</a:t>
              </a:r>
              <a:r>
                <a:rPr kumimoji="1" lang="ko-KR" altLang="en-US" sz="1500" dirty="0"/>
                <a:t> 허브</a:t>
              </a:r>
              <a:endParaRPr kumimoji="1" lang="ko-Kore-KR" altLang="en-US" sz="1500" dirty="0"/>
            </a:p>
          </p:txBody>
        </p:sp>
        <p:sp>
          <p:nvSpPr>
            <p:cNvPr id="43" name="위쪽/아래쪽 화살표[U] 42">
              <a:extLst>
                <a:ext uri="{FF2B5EF4-FFF2-40B4-BE49-F238E27FC236}">
                  <a16:creationId xmlns:a16="http://schemas.microsoft.com/office/drawing/2014/main" id="{A19F9F52-E07F-AB4D-A0B0-274DFA7A0249}"/>
                </a:ext>
              </a:extLst>
            </p:cNvPr>
            <p:cNvSpPr/>
            <p:nvPr/>
          </p:nvSpPr>
          <p:spPr>
            <a:xfrm rot="5400000">
              <a:off x="1966208" y="3376299"/>
              <a:ext cx="215363" cy="1405866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AEA81F6-42C4-184A-9C9B-79D7C6E8D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3936" y="3542473"/>
              <a:ext cx="739905" cy="73990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76F522-9122-9B41-8704-F0265BAEAE71}"/>
                </a:ext>
              </a:extLst>
            </p:cNvPr>
            <p:cNvSpPr txBox="1"/>
            <p:nvPr/>
          </p:nvSpPr>
          <p:spPr>
            <a:xfrm>
              <a:off x="141311" y="4542113"/>
              <a:ext cx="12883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500" dirty="0"/>
                <a:t>스마트</a:t>
              </a:r>
              <a:r>
                <a:rPr kumimoji="1" lang="ko-KR" altLang="en-US" sz="1500" dirty="0"/>
                <a:t> 센서</a:t>
              </a:r>
              <a:endParaRPr kumimoji="1" lang="ko-Kore-KR" altLang="en-US" sz="15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B99CC3-8F3F-3E45-BD86-CA4754084646}"/>
                </a:ext>
              </a:extLst>
            </p:cNvPr>
            <p:cNvSpPr txBox="1"/>
            <p:nvPr/>
          </p:nvSpPr>
          <p:spPr>
            <a:xfrm>
              <a:off x="1484580" y="4334140"/>
              <a:ext cx="128838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500" dirty="0" err="1"/>
                <a:t>bluetooth</a:t>
              </a:r>
              <a:endParaRPr kumimoji="1" lang="ko-Kore-KR" altLang="en-US" sz="15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7E7FAF-3739-AF4B-BB40-FE61B5391E2B}"/>
                </a:ext>
              </a:extLst>
            </p:cNvPr>
            <p:cNvSpPr txBox="1"/>
            <p:nvPr/>
          </p:nvSpPr>
          <p:spPr>
            <a:xfrm>
              <a:off x="8128925" y="2250755"/>
              <a:ext cx="1108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dirty="0"/>
                <a:t>routing</a:t>
              </a:r>
              <a:endParaRPr kumimoji="1" lang="ko-Kore-KR" altLang="en-US" dirty="0"/>
            </a:p>
          </p:txBody>
        </p:sp>
        <p:sp>
          <p:nvSpPr>
            <p:cNvPr id="48" name="위쪽/아래쪽 화살표[U] 47">
              <a:extLst>
                <a:ext uri="{FF2B5EF4-FFF2-40B4-BE49-F238E27FC236}">
                  <a16:creationId xmlns:a16="http://schemas.microsoft.com/office/drawing/2014/main" id="{B6F34569-BE8C-3D4D-A886-D4E41D7FB58D}"/>
                </a:ext>
              </a:extLst>
            </p:cNvPr>
            <p:cNvSpPr/>
            <p:nvPr/>
          </p:nvSpPr>
          <p:spPr>
            <a:xfrm rot="7928918">
              <a:off x="8195410" y="2032558"/>
              <a:ext cx="181816" cy="117505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위쪽/아래쪽 화살표[U] 49">
              <a:extLst>
                <a:ext uri="{FF2B5EF4-FFF2-40B4-BE49-F238E27FC236}">
                  <a16:creationId xmlns:a16="http://schemas.microsoft.com/office/drawing/2014/main" id="{AD1AEC16-1A1E-E84B-BF04-64F7C3C25FFD}"/>
                </a:ext>
              </a:extLst>
            </p:cNvPr>
            <p:cNvSpPr/>
            <p:nvPr/>
          </p:nvSpPr>
          <p:spPr>
            <a:xfrm rot="7928918">
              <a:off x="9954515" y="3452456"/>
              <a:ext cx="181816" cy="117505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DC302E3-0DC9-9B4B-9B92-57B3D195E5FD}"/>
              </a:ext>
            </a:extLst>
          </p:cNvPr>
          <p:cNvSpPr txBox="1"/>
          <p:nvPr/>
        </p:nvSpPr>
        <p:spPr>
          <a:xfrm>
            <a:off x="8920203" y="4255664"/>
            <a:ext cx="9932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 dirty="0"/>
              <a:t>기지국</a:t>
            </a:r>
            <a:endParaRPr kumimoji="1" lang="ko-Kore-KR" altLang="en-US" sz="15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0215909-CBB3-7A4A-BA2F-16FE37D0CC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8913" y="3308286"/>
            <a:ext cx="476615" cy="4766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8190AF0-E1A1-5A4C-BED4-B56326FDCE89}"/>
              </a:ext>
            </a:extLst>
          </p:cNvPr>
          <p:cNvSpPr txBox="1"/>
          <p:nvPr/>
        </p:nvSpPr>
        <p:spPr>
          <a:xfrm>
            <a:off x="3974409" y="3026056"/>
            <a:ext cx="705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dirty="0" err="1"/>
              <a:t>WiFi</a:t>
            </a:r>
            <a:endParaRPr kumimoji="1" lang="ko-Kore-KR" altLang="en-US" sz="15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19F5BF-0F0B-2D43-9399-326EAC996227}"/>
              </a:ext>
            </a:extLst>
          </p:cNvPr>
          <p:cNvSpPr/>
          <p:nvPr/>
        </p:nvSpPr>
        <p:spPr>
          <a:xfrm>
            <a:off x="420039" y="52742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보통 스마트 홈은 </a:t>
            </a:r>
            <a:r>
              <a:rPr lang="ko-KR" altLang="en-US" dirty="0" err="1">
                <a:solidFill>
                  <a:srgbClr val="000000"/>
                </a:solidFill>
              </a:rPr>
              <a:t>여러개의</a:t>
            </a:r>
            <a:r>
              <a:rPr lang="ko-KR" altLang="en-US" dirty="0">
                <a:solidFill>
                  <a:srgbClr val="000000"/>
                </a:solidFill>
              </a:rPr>
              <a:t> 스마트 센서와 하나의 스마트 허브로 이루어져 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r>
              <a:rPr lang="ko-KR" altLang="en-US" dirty="0">
                <a:solidFill>
                  <a:srgbClr val="000000"/>
                </a:solidFill>
              </a:rPr>
              <a:t> 스마트 센서가 스마트 허브와 블루투스로 연결하고 스마트 허브는 </a:t>
            </a:r>
            <a:r>
              <a:rPr lang="en-US" altLang="ko-KR" dirty="0" err="1">
                <a:solidFill>
                  <a:srgbClr val="000000"/>
                </a:solidFill>
              </a:rPr>
              <a:t>wif</a:t>
            </a:r>
            <a:r>
              <a:rPr lang="ko-KR" altLang="en-US" dirty="0" err="1">
                <a:solidFill>
                  <a:srgbClr val="000000"/>
                </a:solidFill>
              </a:rPr>
              <a:t>를</a:t>
            </a:r>
            <a:r>
              <a:rPr lang="ko-KR" altLang="en-US" dirty="0">
                <a:solidFill>
                  <a:srgbClr val="000000"/>
                </a:solidFill>
              </a:rPr>
              <a:t> 사용해서 서버로 데이터를 보낸다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66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0246C-92CB-0F4D-9800-70C505F5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Bluetooth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이유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636C1D-2CD5-5046-A6B2-7492092B0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 스마트센서가 </a:t>
            </a:r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모듈 대신 </a:t>
            </a:r>
            <a:r>
              <a:rPr kumimoji="1" lang="en-US" altLang="ko-KR" dirty="0" err="1"/>
              <a:t>bluetooth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모듈을 사용하는 이유는 스마트센서가 부피가 작아 배터리가 작다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스마트센서가 </a:t>
            </a:r>
            <a:r>
              <a:rPr kumimoji="1" lang="en-US" altLang="ko-KR" dirty="0" err="1"/>
              <a:t>wifi</a:t>
            </a:r>
            <a:r>
              <a:rPr kumimoji="1" lang="ko-KR" altLang="en-US" dirty="0"/>
              <a:t> 같은 </a:t>
            </a:r>
            <a:r>
              <a:rPr kumimoji="1" lang="ko-KR" altLang="en-US" dirty="0" err="1"/>
              <a:t>고전력</a:t>
            </a:r>
            <a:r>
              <a:rPr kumimoji="1" lang="ko-KR" altLang="en-US" dirty="0"/>
              <a:t> 통신을 사용하게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일주일도 못 버티고 배터리가 다 나 갈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스마트센서는 </a:t>
            </a:r>
            <a:r>
              <a:rPr kumimoji="1" lang="en-US" altLang="ko-KR" dirty="0" err="1"/>
              <a:t>wifi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대신 </a:t>
            </a:r>
            <a:r>
              <a:rPr kumimoji="1" lang="ko-KR" altLang="en-US" dirty="0" err="1"/>
              <a:t>저진력</a:t>
            </a:r>
            <a:r>
              <a:rPr kumimoji="1" lang="ko-KR" altLang="en-US" dirty="0"/>
              <a:t> 통신인 </a:t>
            </a:r>
            <a:r>
              <a:rPr kumimoji="1" lang="en-US" altLang="ko-KR" dirty="0" err="1"/>
              <a:t>bluetooth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56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43A6B-7764-A34E-82B4-168E3849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Massive IoT</a:t>
            </a:r>
            <a:r>
              <a:rPr kumimoji="1" lang="ko-Kore-KR" altLang="en-US" dirty="0"/>
              <a:t>란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DCF970-1ED4-7045-A2DA-AFB3E2DEE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05309" cy="4351338"/>
          </a:xfrm>
        </p:spPr>
        <p:txBody>
          <a:bodyPr/>
          <a:lstStyle/>
          <a:p>
            <a:r>
              <a:rPr kumimoji="1" lang="ko-KR" altLang="en-US" dirty="0"/>
              <a:t>대규모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라는 의미처럼 각종 기기에서 나오는 방대한 데이터를 처리하기 위한 </a:t>
            </a:r>
            <a:r>
              <a:rPr kumimoji="1" lang="en-US" altLang="ko-KR" dirty="0"/>
              <a:t>IoT.</a:t>
            </a:r>
          </a:p>
          <a:p>
            <a:r>
              <a:rPr kumimoji="1" lang="en-US" altLang="ko-KR" dirty="0"/>
              <a:t>5G</a:t>
            </a:r>
            <a:r>
              <a:rPr kumimoji="1" lang="ko-KR" altLang="en-US" dirty="0"/>
              <a:t>가 필요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5G</a:t>
            </a:r>
            <a:r>
              <a:rPr kumimoji="1" lang="ko-KR" altLang="en-US" dirty="0"/>
              <a:t>로 인하여 수많은 가정용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산업용 </a:t>
            </a:r>
            <a:r>
              <a:rPr kumimoji="1" lang="en-US" altLang="ko-KR" dirty="0"/>
              <a:t>IoT</a:t>
            </a:r>
            <a:r>
              <a:rPr kumimoji="1" lang="ko-KR" altLang="en-US" dirty="0"/>
              <a:t>기기들이 </a:t>
            </a:r>
            <a:r>
              <a:rPr kumimoji="1" lang="en-US" altLang="ko-KR" dirty="0"/>
              <a:t>1km^2</a:t>
            </a:r>
            <a:r>
              <a:rPr kumimoji="1" lang="ko-KR" altLang="en-US" dirty="0"/>
              <a:t> 면적 안에서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만개의 기기 간 연결을 목표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특히 </a:t>
            </a:r>
            <a:r>
              <a:rPr kumimoji="1" lang="en-US" altLang="ko-KR" dirty="0"/>
              <a:t>AR/VR, </a:t>
            </a:r>
            <a:r>
              <a:rPr kumimoji="1" lang="ko-KR" altLang="en-US" dirty="0"/>
              <a:t>자율 주행 자동차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스마트 시티 같이 실시간으로 방대한 데이터 처리를 필요하기 때문에 </a:t>
            </a:r>
            <a:r>
              <a:rPr kumimoji="1" lang="en-US" altLang="ko-KR" dirty="0"/>
              <a:t>Massive IoT</a:t>
            </a:r>
            <a:r>
              <a:rPr kumimoji="1" lang="ko-KR" altLang="en-US" dirty="0"/>
              <a:t>가 각광 받고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75519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1055</Words>
  <Application>Microsoft Macintosh PowerPoint</Application>
  <PresentationFormat>와이드스크린</PresentationFormat>
  <Paragraphs>169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IoT 란? </vt:lpstr>
      <vt:lpstr>IoT 활용</vt:lpstr>
      <vt:lpstr>IoT을 위한 무선네트워크 </vt:lpstr>
      <vt:lpstr>IoT을 구현하는 데 사용되는  근거리 통신 </vt:lpstr>
      <vt:lpstr>Smart Home</vt:lpstr>
      <vt:lpstr>일반적인 Smart Home 네트워크 구성</vt:lpstr>
      <vt:lpstr>Bluetooth를 사용하는 이유 </vt:lpstr>
      <vt:lpstr>Massive IoT란?</vt:lpstr>
      <vt:lpstr>스마트시티을 위한  Massive IoT 필요한 이유</vt:lpstr>
      <vt:lpstr>5G 기술</vt:lpstr>
      <vt:lpstr>IoT 이해를 위한 실제 스마트 홈 구현하기 </vt:lpstr>
      <vt:lpstr>Smart Home 구성요소</vt:lpstr>
      <vt:lpstr>공유기 설정</vt:lpstr>
      <vt:lpstr>네트워크 구성</vt:lpstr>
      <vt:lpstr>서버 구축 </vt:lpstr>
      <vt:lpstr>django 전반적인 구조</vt:lpstr>
      <vt:lpstr>라즈베리파이 – 서버 간의 프로세스 관계</vt:lpstr>
      <vt:lpstr>PowerPoint 프레젠테이션</vt:lpstr>
      <vt:lpstr>실제 동작 원리</vt:lpstr>
      <vt:lpstr>smart_iot_home 프로세스 – PC서버로 정보 전달 방식</vt:lpstr>
      <vt:lpstr>smart_iot_home -&gt; raspberry-&gt; arduino로 정보 전달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kimchangmin</dc:creator>
  <cp:lastModifiedBy>kimchangmin</cp:lastModifiedBy>
  <cp:revision>35</cp:revision>
  <dcterms:created xsi:type="dcterms:W3CDTF">2020-12-12T13:37:23Z</dcterms:created>
  <dcterms:modified xsi:type="dcterms:W3CDTF">2020-12-12T14:15:50Z</dcterms:modified>
</cp:coreProperties>
</file>